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Archivo Black" charset="1" panose="020B0A03020202020B04"/>
      <p:regular r:id="rId21"/>
    </p:embeddedFont>
    <p:embeddedFont>
      <p:font typeface="Open Sauce" charset="1" panose="00000500000000000000"/>
      <p:regular r:id="rId22"/>
    </p:embeddedFont>
    <p:embeddedFont>
      <p:font typeface="Open Sauce Bold" charset="1" panose="00000800000000000000"/>
      <p:regular r:id="rId23"/>
    </p:embeddedFont>
    <p:embeddedFont>
      <p:font typeface="Montserrat Bold" charset="1" panose="00000800000000000000"/>
      <p:regular r:id="rId24"/>
    </p:embeddedFont>
    <p:embeddedFont>
      <p:font typeface="Montserrat" charset="1" panose="0000050000000000000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jpeg" Type="http://schemas.openxmlformats.org/officeDocument/2006/relationships/image"/><Relationship Id="rId5" Target="../media/image4.jpeg" Type="http://schemas.openxmlformats.org/officeDocument/2006/relationships/image"/><Relationship Id="rId6" Target="../media/image5.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4.jpeg" Type="http://schemas.openxmlformats.org/officeDocument/2006/relationships/image"/><Relationship Id="rId4"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2.png" Type="http://schemas.openxmlformats.org/officeDocument/2006/relationships/image"/><Relationship Id="rId4" Target="../media/image1.png" Type="http://schemas.openxmlformats.org/officeDocument/2006/relationships/image"/><Relationship Id="rId5" Target="../media/image3.jpe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 Id="rId8" Target="../media/image10.png" Type="http://schemas.openxmlformats.org/officeDocument/2006/relationships/image"/><Relationship Id="rId9" Target="../media/image11.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16.png" Type="http://schemas.openxmlformats.org/officeDocument/2006/relationships/image"/><Relationship Id="rId7" Target="../media/image17.svg" Type="http://schemas.openxmlformats.org/officeDocument/2006/relationships/image"/><Relationship Id="rId8" Target="../media/image4.jpeg" Type="http://schemas.openxmlformats.org/officeDocument/2006/relationships/image"/><Relationship Id="rId9" Target="../media/image5.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jpeg" Type="http://schemas.openxmlformats.org/officeDocument/2006/relationships/image"/><Relationship Id="rId11" Target="../media/image5.jpeg" Type="http://schemas.openxmlformats.org/officeDocument/2006/relationships/image"/><Relationship Id="rId12" Target="../media/image4.jpeg" Type="http://schemas.openxmlformats.org/officeDocument/2006/relationships/image"/><Relationship Id="rId2" Target="../media/image18.png" Type="http://schemas.openxmlformats.org/officeDocument/2006/relationships/image"/><Relationship Id="rId3" Target="../media/image19.sv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 Id="rId6" Target="../media/image22.png" Type="http://schemas.openxmlformats.org/officeDocument/2006/relationships/image"/><Relationship Id="rId7" Target="../media/image23.svg" Type="http://schemas.openxmlformats.org/officeDocument/2006/relationships/image"/><Relationship Id="rId8" Target="../media/image24.png" Type="http://schemas.openxmlformats.org/officeDocument/2006/relationships/image"/><Relationship Id="rId9" Target="../media/image25.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jpeg" Type="http://schemas.openxmlformats.org/officeDocument/2006/relationships/image"/><Relationship Id="rId11" Target="../media/image5.jpeg" Type="http://schemas.openxmlformats.org/officeDocument/2006/relationships/image"/><Relationship Id="rId12" Target="../media/image4.jpeg" Type="http://schemas.openxmlformats.org/officeDocument/2006/relationships/image"/><Relationship Id="rId2" Target="../media/image27.png" Type="http://schemas.openxmlformats.org/officeDocument/2006/relationships/image"/><Relationship Id="rId3" Target="../media/image28.sv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 Id="rId6" Target="../media/image31.png" Type="http://schemas.openxmlformats.org/officeDocument/2006/relationships/image"/><Relationship Id="rId7" Target="../media/image32.svg" Type="http://schemas.openxmlformats.org/officeDocument/2006/relationships/image"/><Relationship Id="rId8" Target="../media/image33.png" Type="http://schemas.openxmlformats.org/officeDocument/2006/relationships/image"/><Relationship Id="rId9" Target="../media/image34.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jpeg" Type="http://schemas.openxmlformats.org/officeDocument/2006/relationships/image"/><Relationship Id="rId2" Target="../media/image7.png" Type="http://schemas.openxmlformats.org/officeDocument/2006/relationships/image"/><Relationship Id="rId3" Target="../media/image2.png" Type="http://schemas.openxmlformats.org/officeDocument/2006/relationships/image"/><Relationship Id="rId4" Target="../media/image35.jpeg" Type="http://schemas.openxmlformats.org/officeDocument/2006/relationships/image"/><Relationship Id="rId5" Target="../media/image36.png" Type="http://schemas.openxmlformats.org/officeDocument/2006/relationships/image"/><Relationship Id="rId6" Target="../media/image37.svg" Type="http://schemas.openxmlformats.org/officeDocument/2006/relationships/image"/><Relationship Id="rId7" Target="../media/image38.png" Type="http://schemas.openxmlformats.org/officeDocument/2006/relationships/image"/><Relationship Id="rId8" Target="../media/image39.svg" Type="http://schemas.openxmlformats.org/officeDocument/2006/relationships/image"/><Relationship Id="rId9" Target="../media/image5.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2.png" Type="http://schemas.openxmlformats.org/officeDocument/2006/relationships/image"/><Relationship Id="rId4" Target="../media/image35.jpeg" Type="http://schemas.openxmlformats.org/officeDocument/2006/relationships/image"/><Relationship Id="rId5" Target="../media/image40.png" Type="http://schemas.openxmlformats.org/officeDocument/2006/relationships/image"/><Relationship Id="rId6" Target="../media/image4.jpeg" Type="http://schemas.openxmlformats.org/officeDocument/2006/relationships/image"/><Relationship Id="rId7" Target="../media/image5.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41.jpeg" Type="http://schemas.openxmlformats.org/officeDocument/2006/relationships/image"/><Relationship Id="rId4" Target="../media/image5.jpeg" Type="http://schemas.openxmlformats.org/officeDocument/2006/relationships/image"/><Relationship Id="rId5" Target="../media/image4.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8.jpeg" Type="http://schemas.openxmlformats.org/officeDocument/2006/relationships/image"/><Relationship Id="rId11" Target="../media/image49.jpeg" Type="http://schemas.openxmlformats.org/officeDocument/2006/relationships/image"/><Relationship Id="rId12" Target="../media/image50.jpeg" Type="http://schemas.openxmlformats.org/officeDocument/2006/relationships/image"/><Relationship Id="rId13" Target="../media/image5.jpeg" Type="http://schemas.openxmlformats.org/officeDocument/2006/relationships/image"/><Relationship Id="rId14" Target="../media/image4.jpeg" Type="http://schemas.openxmlformats.org/officeDocument/2006/relationships/image"/><Relationship Id="rId2" Target="../media/image2.png" Type="http://schemas.openxmlformats.org/officeDocument/2006/relationships/image"/><Relationship Id="rId3" Target="../media/image42.jpeg" Type="http://schemas.openxmlformats.org/officeDocument/2006/relationships/image"/><Relationship Id="rId4" Target="../media/image43.jpeg" Type="http://schemas.openxmlformats.org/officeDocument/2006/relationships/image"/><Relationship Id="rId5" Target="../media/image1.png" Type="http://schemas.openxmlformats.org/officeDocument/2006/relationships/image"/><Relationship Id="rId6" Target="../media/image44.jpeg" Type="http://schemas.openxmlformats.org/officeDocument/2006/relationships/image"/><Relationship Id="rId7" Target="../media/image45.jpeg" Type="http://schemas.openxmlformats.org/officeDocument/2006/relationships/image"/><Relationship Id="rId8" Target="../media/image46.jpeg" Type="http://schemas.openxmlformats.org/officeDocument/2006/relationships/image"/><Relationship Id="rId9" Target="../media/image47.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8.svg" Type="http://schemas.openxmlformats.org/officeDocument/2006/relationships/image"/><Relationship Id="rId11" Target="../media/image59.png" Type="http://schemas.openxmlformats.org/officeDocument/2006/relationships/image"/><Relationship Id="rId12" Target="../media/image60.svg" Type="http://schemas.openxmlformats.org/officeDocument/2006/relationships/image"/><Relationship Id="rId13" Target="../media/image4.jpeg" Type="http://schemas.openxmlformats.org/officeDocument/2006/relationships/image"/><Relationship Id="rId14" Target="../media/image5.jpeg" Type="http://schemas.openxmlformats.org/officeDocument/2006/relationships/image"/><Relationship Id="rId2" Target="../media/image7.png" Type="http://schemas.openxmlformats.org/officeDocument/2006/relationships/image"/><Relationship Id="rId3" Target="../media/image51.png" Type="http://schemas.openxmlformats.org/officeDocument/2006/relationships/image"/><Relationship Id="rId4" Target="../media/image52.svg" Type="http://schemas.openxmlformats.org/officeDocument/2006/relationships/image"/><Relationship Id="rId5" Target="../media/image53.png" Type="http://schemas.openxmlformats.org/officeDocument/2006/relationships/image"/><Relationship Id="rId6" Target="../media/image54.svg" Type="http://schemas.openxmlformats.org/officeDocument/2006/relationships/image"/><Relationship Id="rId7" Target="../media/image55.png" Type="http://schemas.openxmlformats.org/officeDocument/2006/relationships/image"/><Relationship Id="rId8" Target="../media/image56.svg" Type="http://schemas.openxmlformats.org/officeDocument/2006/relationships/image"/><Relationship Id="rId9" Target="../media/image57.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61.jpeg" Type="http://schemas.openxmlformats.org/officeDocument/2006/relationships/image"/><Relationship Id="rId4" Target="../media/image4.jpeg" Type="http://schemas.openxmlformats.org/officeDocument/2006/relationships/image"/><Relationship Id="rId5" Target="../media/image5.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2.jpeg" Type="http://schemas.openxmlformats.org/officeDocument/2006/relationships/image"/><Relationship Id="rId3" Target="../media/image63.jpeg" Type="http://schemas.openxmlformats.org/officeDocument/2006/relationships/image"/><Relationship Id="rId4" Target="../media/image64.png" Type="http://schemas.openxmlformats.org/officeDocument/2006/relationships/image"/><Relationship Id="rId5" Target="../media/image65.svg" Type="http://schemas.openxmlformats.org/officeDocument/2006/relationships/image"/><Relationship Id="rId6" Target="../media/image66.png" Type="http://schemas.openxmlformats.org/officeDocument/2006/relationships/image"/><Relationship Id="rId7" Target="../media/image67.svg" Type="http://schemas.openxmlformats.org/officeDocument/2006/relationships/image"/><Relationship Id="rId8" Target="../media/image68.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9.jpeg" Type="http://schemas.openxmlformats.org/officeDocument/2006/relationships/image"/><Relationship Id="rId3" Target="../media/image4.jpeg" Type="http://schemas.openxmlformats.org/officeDocument/2006/relationships/image"/><Relationship Id="rId4" Target="../media/image5.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BFB"/>
        </a:solidFill>
      </p:bgPr>
    </p:bg>
    <p:spTree>
      <p:nvGrpSpPr>
        <p:cNvPr id="1" name=""/>
        <p:cNvGrpSpPr/>
        <p:nvPr/>
      </p:nvGrpSpPr>
      <p:grpSpPr>
        <a:xfrm>
          <a:off x="0" y="0"/>
          <a:ext cx="0" cy="0"/>
          <a:chOff x="0" y="0"/>
          <a:chExt cx="0" cy="0"/>
        </a:xfrm>
      </p:grpSpPr>
      <p:grpSp>
        <p:nvGrpSpPr>
          <p:cNvPr name="Group 2" id="2"/>
          <p:cNvGrpSpPr/>
          <p:nvPr/>
        </p:nvGrpSpPr>
        <p:grpSpPr>
          <a:xfrm rot="0">
            <a:off x="9589607" y="-56687"/>
            <a:ext cx="8698393" cy="10400373"/>
            <a:chOff x="0" y="0"/>
            <a:chExt cx="8603361" cy="10286746"/>
          </a:xfrm>
        </p:grpSpPr>
        <p:sp>
          <p:nvSpPr>
            <p:cNvPr name="Freeform 3" id="3"/>
            <p:cNvSpPr/>
            <p:nvPr/>
          </p:nvSpPr>
          <p:spPr>
            <a:xfrm flipH="false" flipV="false" rot="0">
              <a:off x="-50" y="-127"/>
              <a:ext cx="8603411" cy="10286873"/>
            </a:xfrm>
            <a:custGeom>
              <a:avLst/>
              <a:gdLst/>
              <a:ahLst/>
              <a:cxnLst/>
              <a:rect r="r" b="b" t="t" l="l"/>
              <a:pathLst>
                <a:path h="10286873" w="8603411">
                  <a:moveTo>
                    <a:pt x="8603411" y="10251440"/>
                  </a:moveTo>
                  <a:cubicBezTo>
                    <a:pt x="8603411" y="10284587"/>
                    <a:pt x="8592743" y="10286873"/>
                    <a:pt x="8564930" y="10286873"/>
                  </a:cubicBezTo>
                  <a:cubicBezTo>
                    <a:pt x="5710351" y="10286238"/>
                    <a:pt x="2855899" y="10286238"/>
                    <a:pt x="1320" y="10286238"/>
                  </a:cubicBezTo>
                  <a:cubicBezTo>
                    <a:pt x="-2744" y="10272395"/>
                    <a:pt x="3606" y="10259822"/>
                    <a:pt x="6527" y="10246995"/>
                  </a:cubicBezTo>
                  <a:cubicBezTo>
                    <a:pt x="132003" y="9685401"/>
                    <a:pt x="257606" y="9123934"/>
                    <a:pt x="383463" y="8562467"/>
                  </a:cubicBezTo>
                  <a:cubicBezTo>
                    <a:pt x="562914" y="7761986"/>
                    <a:pt x="742746" y="6961632"/>
                    <a:pt x="922070" y="6161151"/>
                  </a:cubicBezTo>
                  <a:cubicBezTo>
                    <a:pt x="1143558" y="5172583"/>
                    <a:pt x="1364538" y="4184015"/>
                    <a:pt x="1585899" y="3195574"/>
                  </a:cubicBezTo>
                  <a:cubicBezTo>
                    <a:pt x="1810816" y="2191385"/>
                    <a:pt x="2035860" y="1187323"/>
                    <a:pt x="2261412" y="183261"/>
                  </a:cubicBezTo>
                  <a:cubicBezTo>
                    <a:pt x="2275128" y="122174"/>
                    <a:pt x="2283891" y="59690"/>
                    <a:pt x="2306116" y="635"/>
                  </a:cubicBezTo>
                  <a:cubicBezTo>
                    <a:pt x="4392472" y="635"/>
                    <a:pt x="6478828" y="635"/>
                    <a:pt x="8565184" y="0"/>
                  </a:cubicBezTo>
                  <a:cubicBezTo>
                    <a:pt x="8593505" y="0"/>
                    <a:pt x="8603157" y="3429"/>
                    <a:pt x="8603157" y="35814"/>
                  </a:cubicBezTo>
                  <a:cubicBezTo>
                    <a:pt x="8602395" y="3441065"/>
                    <a:pt x="8602395" y="6846316"/>
                    <a:pt x="8603411" y="10251440"/>
                  </a:cubicBezTo>
                  <a:close/>
                </a:path>
              </a:pathLst>
            </a:custGeom>
            <a:blipFill>
              <a:blip r:embed="rId2">
                <a:alphaModFix amt="50000"/>
              </a:blip>
              <a:stretch>
                <a:fillRect l="-39594" t="0" r="-39594" b="0"/>
              </a:stretch>
            </a:blipFill>
          </p:spPr>
        </p:sp>
      </p:grpSp>
      <p:sp>
        <p:nvSpPr>
          <p:cNvPr name="Freeform 4" id="4"/>
          <p:cNvSpPr/>
          <p:nvPr/>
        </p:nvSpPr>
        <p:spPr>
          <a:xfrm flipH="false" flipV="false" rot="0">
            <a:off x="4237583" y="6937923"/>
            <a:ext cx="9904959" cy="680751"/>
          </a:xfrm>
          <a:custGeom>
            <a:avLst/>
            <a:gdLst/>
            <a:ahLst/>
            <a:cxnLst/>
            <a:rect r="r" b="b" t="t" l="l"/>
            <a:pathLst>
              <a:path h="680751" w="9904959">
                <a:moveTo>
                  <a:pt x="0" y="0"/>
                </a:moveTo>
                <a:lnTo>
                  <a:pt x="9904958" y="0"/>
                </a:lnTo>
                <a:lnTo>
                  <a:pt x="9904958" y="680752"/>
                </a:lnTo>
                <a:lnTo>
                  <a:pt x="0" y="680752"/>
                </a:lnTo>
                <a:lnTo>
                  <a:pt x="0" y="0"/>
                </a:lnTo>
                <a:close/>
              </a:path>
            </a:pathLst>
          </a:custGeom>
          <a:blipFill>
            <a:blip r:embed="rId3"/>
            <a:stretch>
              <a:fillRect l="0" t="-187363" r="0" b="0"/>
            </a:stretch>
          </a:blipFill>
        </p:spPr>
      </p:sp>
      <p:sp>
        <p:nvSpPr>
          <p:cNvPr name="Freeform 5" id="5"/>
          <p:cNvSpPr/>
          <p:nvPr/>
        </p:nvSpPr>
        <p:spPr>
          <a:xfrm flipH="false" flipV="false" rot="0">
            <a:off x="0" y="0"/>
            <a:ext cx="11899641" cy="10287000"/>
          </a:xfrm>
          <a:custGeom>
            <a:avLst/>
            <a:gdLst/>
            <a:ahLst/>
            <a:cxnLst/>
            <a:rect r="r" b="b" t="t" l="l"/>
            <a:pathLst>
              <a:path h="10287000" w="11899641">
                <a:moveTo>
                  <a:pt x="0" y="0"/>
                </a:moveTo>
                <a:lnTo>
                  <a:pt x="11899641" y="0"/>
                </a:lnTo>
                <a:lnTo>
                  <a:pt x="11899641" y="10287000"/>
                </a:lnTo>
                <a:lnTo>
                  <a:pt x="0" y="10287000"/>
                </a:lnTo>
                <a:lnTo>
                  <a:pt x="0" y="0"/>
                </a:lnTo>
                <a:close/>
              </a:path>
            </a:pathLst>
          </a:custGeom>
          <a:blipFill>
            <a:blip r:embed="rId4">
              <a:alphaModFix amt="30000"/>
            </a:blip>
            <a:stretch>
              <a:fillRect l="0" t="-83416" r="-53685" b="-83416"/>
            </a:stretch>
          </a:blipFill>
        </p:spPr>
      </p:sp>
      <p:grpSp>
        <p:nvGrpSpPr>
          <p:cNvPr name="Group 6" id="6"/>
          <p:cNvGrpSpPr/>
          <p:nvPr/>
        </p:nvGrpSpPr>
        <p:grpSpPr>
          <a:xfrm rot="0">
            <a:off x="4237583" y="2554500"/>
            <a:ext cx="9655159" cy="5064175"/>
            <a:chOff x="0" y="0"/>
            <a:chExt cx="2542922" cy="1333774"/>
          </a:xfrm>
        </p:grpSpPr>
        <p:sp>
          <p:nvSpPr>
            <p:cNvPr name="Freeform 7" id="7"/>
            <p:cNvSpPr/>
            <p:nvPr/>
          </p:nvSpPr>
          <p:spPr>
            <a:xfrm flipH="false" flipV="false" rot="0">
              <a:off x="0" y="0"/>
              <a:ext cx="2542922" cy="1333774"/>
            </a:xfrm>
            <a:custGeom>
              <a:avLst/>
              <a:gdLst/>
              <a:ahLst/>
              <a:cxnLst/>
              <a:rect r="r" b="b" t="t" l="l"/>
              <a:pathLst>
                <a:path h="1333774" w="2542922">
                  <a:moveTo>
                    <a:pt x="0" y="0"/>
                  </a:moveTo>
                  <a:lnTo>
                    <a:pt x="2542922" y="0"/>
                  </a:lnTo>
                  <a:lnTo>
                    <a:pt x="2542922" y="1333774"/>
                  </a:lnTo>
                  <a:lnTo>
                    <a:pt x="0" y="1333774"/>
                  </a:lnTo>
                  <a:close/>
                </a:path>
              </a:pathLst>
            </a:custGeom>
            <a:solidFill>
              <a:srgbClr val="FFFBFB"/>
            </a:solidFill>
          </p:spPr>
        </p:sp>
        <p:sp>
          <p:nvSpPr>
            <p:cNvPr name="TextBox 8" id="8"/>
            <p:cNvSpPr txBox="true"/>
            <p:nvPr/>
          </p:nvSpPr>
          <p:spPr>
            <a:xfrm>
              <a:off x="0" y="-19050"/>
              <a:ext cx="2542922" cy="1352824"/>
            </a:xfrm>
            <a:prstGeom prst="rect">
              <a:avLst/>
            </a:prstGeom>
          </p:spPr>
          <p:txBody>
            <a:bodyPr anchor="ctr" rtlCol="false" tIns="50800" lIns="50800" bIns="50800" rIns="50800"/>
            <a:lstStyle/>
            <a:p>
              <a:pPr algn="ctr">
                <a:lnSpc>
                  <a:spcPts val="2859"/>
                </a:lnSpc>
              </a:pPr>
            </a:p>
          </p:txBody>
        </p:sp>
      </p:grpSp>
      <p:sp>
        <p:nvSpPr>
          <p:cNvPr name="Freeform 9" id="9"/>
          <p:cNvSpPr/>
          <p:nvPr/>
        </p:nvSpPr>
        <p:spPr>
          <a:xfrm flipH="false" flipV="false" rot="0">
            <a:off x="428628" y="8007807"/>
            <a:ext cx="2095493" cy="2095493"/>
          </a:xfrm>
          <a:custGeom>
            <a:avLst/>
            <a:gdLst/>
            <a:ahLst/>
            <a:cxnLst/>
            <a:rect r="r" b="b" t="t" l="l"/>
            <a:pathLst>
              <a:path h="2095493" w="2095493">
                <a:moveTo>
                  <a:pt x="0" y="0"/>
                </a:moveTo>
                <a:lnTo>
                  <a:pt x="2095494" y="0"/>
                </a:lnTo>
                <a:lnTo>
                  <a:pt x="2095494" y="2095493"/>
                </a:lnTo>
                <a:lnTo>
                  <a:pt x="0" y="2095493"/>
                </a:lnTo>
                <a:lnTo>
                  <a:pt x="0" y="0"/>
                </a:lnTo>
                <a:close/>
              </a:path>
            </a:pathLst>
          </a:custGeom>
          <a:blipFill>
            <a:blip r:embed="rId5"/>
            <a:stretch>
              <a:fillRect l="0" t="0" r="0" b="0"/>
            </a:stretch>
          </a:blipFill>
        </p:spPr>
      </p:sp>
      <p:sp>
        <p:nvSpPr>
          <p:cNvPr name="Freeform 10" id="10"/>
          <p:cNvSpPr/>
          <p:nvPr/>
        </p:nvSpPr>
        <p:spPr>
          <a:xfrm flipH="false" flipV="false" rot="0">
            <a:off x="2774803" y="8007807"/>
            <a:ext cx="2092583" cy="2095493"/>
          </a:xfrm>
          <a:custGeom>
            <a:avLst/>
            <a:gdLst/>
            <a:ahLst/>
            <a:cxnLst/>
            <a:rect r="r" b="b" t="t" l="l"/>
            <a:pathLst>
              <a:path h="2095493" w="2092583">
                <a:moveTo>
                  <a:pt x="0" y="0"/>
                </a:moveTo>
                <a:lnTo>
                  <a:pt x="2092583" y="0"/>
                </a:lnTo>
                <a:lnTo>
                  <a:pt x="2092583" y="2095493"/>
                </a:lnTo>
                <a:lnTo>
                  <a:pt x="0" y="2095493"/>
                </a:lnTo>
                <a:lnTo>
                  <a:pt x="0" y="0"/>
                </a:lnTo>
                <a:close/>
              </a:path>
            </a:pathLst>
          </a:custGeom>
          <a:blipFill>
            <a:blip r:embed="rId6"/>
            <a:stretch>
              <a:fillRect l="0" t="0" r="0" b="0"/>
            </a:stretch>
          </a:blipFill>
        </p:spPr>
      </p:sp>
      <p:sp>
        <p:nvSpPr>
          <p:cNvPr name="TextBox 11" id="11"/>
          <p:cNvSpPr txBox="true"/>
          <p:nvPr/>
        </p:nvSpPr>
        <p:spPr>
          <a:xfrm rot="0">
            <a:off x="5517512" y="5335192"/>
            <a:ext cx="7345101" cy="1824990"/>
          </a:xfrm>
          <a:prstGeom prst="rect">
            <a:avLst/>
          </a:prstGeom>
        </p:spPr>
        <p:txBody>
          <a:bodyPr anchor="t" rtlCol="false" tIns="0" lIns="0" bIns="0" rIns="0">
            <a:spAutoFit/>
          </a:bodyPr>
          <a:lstStyle/>
          <a:p>
            <a:pPr algn="ctr">
              <a:lnSpc>
                <a:spcPts val="4830"/>
              </a:lnSpc>
            </a:pPr>
            <a:r>
              <a:rPr lang="en-US" sz="3500" spc="49">
                <a:solidFill>
                  <a:srgbClr val="040506"/>
                </a:solidFill>
                <a:latin typeface="Archivo Black"/>
                <a:ea typeface="Archivo Black"/>
                <a:cs typeface="Archivo Black"/>
                <a:sym typeface="Archivo Black"/>
              </a:rPr>
              <a:t>STRESS, SURVIVAL AND PERFORMANCE IN THE FIRE SERVICE</a:t>
            </a:r>
          </a:p>
        </p:txBody>
      </p:sp>
      <p:sp>
        <p:nvSpPr>
          <p:cNvPr name="TextBox 12" id="12"/>
          <p:cNvSpPr txBox="true"/>
          <p:nvPr/>
        </p:nvSpPr>
        <p:spPr>
          <a:xfrm rot="0">
            <a:off x="4033844" y="2970460"/>
            <a:ext cx="9858897" cy="1893570"/>
          </a:xfrm>
          <a:prstGeom prst="rect">
            <a:avLst/>
          </a:prstGeom>
        </p:spPr>
        <p:txBody>
          <a:bodyPr anchor="t" rtlCol="false" tIns="0" lIns="0" bIns="0" rIns="0">
            <a:spAutoFit/>
          </a:bodyPr>
          <a:lstStyle/>
          <a:p>
            <a:pPr algn="ctr">
              <a:lnSpc>
                <a:spcPts val="7589"/>
              </a:lnSpc>
            </a:pPr>
            <a:r>
              <a:rPr lang="en-US" sz="5499" spc="76">
                <a:solidFill>
                  <a:srgbClr val="040506"/>
                </a:solidFill>
                <a:latin typeface="Archivo Black"/>
                <a:ea typeface="Archivo Black"/>
                <a:cs typeface="Archivo Black"/>
                <a:sym typeface="Archivo Black"/>
              </a:rPr>
              <a:t>FROM THE BRAIN TO THE BACKSTEP</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BFB"/>
        </a:solidFill>
      </p:bgPr>
    </p:bg>
    <p:spTree>
      <p:nvGrpSpPr>
        <p:cNvPr id="1" name=""/>
        <p:cNvGrpSpPr/>
        <p:nvPr/>
      </p:nvGrpSpPr>
      <p:grpSpPr>
        <a:xfrm>
          <a:off x="0" y="0"/>
          <a:ext cx="0" cy="0"/>
          <a:chOff x="0" y="0"/>
          <a:chExt cx="0" cy="0"/>
        </a:xfrm>
      </p:grpSpPr>
      <p:sp>
        <p:nvSpPr>
          <p:cNvPr name="TextBox 2" id="2"/>
          <p:cNvSpPr txBox="true"/>
          <p:nvPr/>
        </p:nvSpPr>
        <p:spPr>
          <a:xfrm rot="0">
            <a:off x="0" y="4214785"/>
            <a:ext cx="18288000" cy="3248660"/>
          </a:xfrm>
          <a:prstGeom prst="rect">
            <a:avLst/>
          </a:prstGeom>
        </p:spPr>
        <p:txBody>
          <a:bodyPr anchor="t" rtlCol="false" tIns="0" lIns="0" bIns="0" rIns="0">
            <a:spAutoFit/>
          </a:bodyPr>
          <a:lstStyle/>
          <a:p>
            <a:pPr algn="ctr">
              <a:lnSpc>
                <a:spcPts val="2859"/>
              </a:lnSpc>
              <a:spcBef>
                <a:spcPct val="0"/>
              </a:spcBef>
            </a:pPr>
            <a:r>
              <a:rPr lang="en-US" sz="2199">
                <a:solidFill>
                  <a:srgbClr val="000000"/>
                </a:solidFill>
                <a:latin typeface="Open Sauce"/>
                <a:ea typeface="Open Sauce"/>
                <a:cs typeface="Open Sauce"/>
                <a:sym typeface="Open Sauce"/>
              </a:rPr>
              <a:t>The speaker does </a:t>
            </a:r>
            <a:r>
              <a:rPr lang="en-US" b="true" sz="2199">
                <a:solidFill>
                  <a:srgbClr val="000000"/>
                </a:solidFill>
                <a:latin typeface="Open Sauce Bold"/>
                <a:ea typeface="Open Sauce Bold"/>
                <a:cs typeface="Open Sauce Bold"/>
                <a:sym typeface="Open Sauce Bold"/>
              </a:rPr>
              <a:t>not</a:t>
            </a:r>
            <a:r>
              <a:rPr lang="en-US" sz="2199">
                <a:solidFill>
                  <a:srgbClr val="000000"/>
                </a:solidFill>
                <a:latin typeface="Open Sauce"/>
                <a:ea typeface="Open Sauce"/>
                <a:cs typeface="Open Sauce"/>
                <a:sym typeface="Open Sauce"/>
              </a:rPr>
              <a:t> have any conflict of interest the speaker still must clarify for the audience that there is not a conflict </a:t>
            </a:r>
            <a:r>
              <a:rPr lang="en-US" sz="2199">
                <a:solidFill>
                  <a:srgbClr val="000000"/>
                </a:solidFill>
                <a:latin typeface="Open Sauce"/>
                <a:ea typeface="Open Sauce"/>
                <a:cs typeface="Open Sauce"/>
                <a:sym typeface="Open Sauce"/>
              </a:rPr>
              <a:t>of interest using the following APA guidelines:</a:t>
            </a:r>
          </a:p>
          <a:p>
            <a:pPr algn="ctr">
              <a:lnSpc>
                <a:spcPts val="2859"/>
              </a:lnSpc>
              <a:spcBef>
                <a:spcPct val="0"/>
              </a:spcBef>
            </a:pPr>
            <a:r>
              <a:rPr lang="en-US" sz="2199">
                <a:solidFill>
                  <a:srgbClr val="000000"/>
                </a:solidFill>
                <a:latin typeface="Open Sauce"/>
                <a:ea typeface="Open Sauce"/>
                <a:cs typeface="Open Sauce"/>
                <a:sym typeface="Open Sauce"/>
              </a:rPr>
              <a:t>(1) Any financial or other relationship with the manufacturer(s) of any commercial products) and/or providers of the commercial service(s) discussed in an educational presentation OR any similar product(s) or service(s), and;</a:t>
            </a:r>
          </a:p>
          <a:p>
            <a:pPr algn="ctr">
              <a:lnSpc>
                <a:spcPts val="2859"/>
              </a:lnSpc>
              <a:spcBef>
                <a:spcPct val="0"/>
              </a:spcBef>
            </a:pPr>
            <a:r>
              <a:rPr lang="en-US" sz="2199">
                <a:solidFill>
                  <a:srgbClr val="000000"/>
                </a:solidFill>
                <a:latin typeface="Open Sauce"/>
                <a:ea typeface="Open Sauce"/>
                <a:cs typeface="Open Sauce"/>
                <a:sym typeface="Open Sauce"/>
              </a:rPr>
              <a:t>(2) Any commercial supporters of this activity (e.g., financial interest or other relationships including grants or research support, employee, consultant, expert witness, major stockholder, member of speaker’s bureau or advisory board, etc.), and;</a:t>
            </a:r>
          </a:p>
          <a:p>
            <a:pPr algn="ctr">
              <a:lnSpc>
                <a:spcPts val="2859"/>
              </a:lnSpc>
              <a:spcBef>
                <a:spcPct val="0"/>
              </a:spcBef>
            </a:pPr>
            <a:r>
              <a:rPr lang="en-US" sz="2199">
                <a:solidFill>
                  <a:srgbClr val="000000"/>
                </a:solidFill>
                <a:latin typeface="Open Sauce"/>
                <a:ea typeface="Open Sauce"/>
                <a:cs typeface="Open Sauce"/>
                <a:sym typeface="Open Sauce"/>
              </a:rPr>
              <a:t>(3) Statements that address the accuracy and utility of the materials presented, limitations of the information, and severe and most common risks relation to use of any technique, procedure or product discussed.</a:t>
            </a:r>
          </a:p>
          <a:p>
            <a:pPr algn="ctr">
              <a:lnSpc>
                <a:spcPts val="2859"/>
              </a:lnSpc>
              <a:spcBef>
                <a:spcPct val="0"/>
              </a:spcBef>
            </a:pPr>
          </a:p>
        </p:txBody>
      </p:sp>
      <p:sp>
        <p:nvSpPr>
          <p:cNvPr name="TextBox 3" id="3"/>
          <p:cNvSpPr txBox="true"/>
          <p:nvPr/>
        </p:nvSpPr>
        <p:spPr>
          <a:xfrm rot="0">
            <a:off x="5471889" y="1807007"/>
            <a:ext cx="7344221" cy="418548"/>
          </a:xfrm>
          <a:prstGeom prst="rect">
            <a:avLst/>
          </a:prstGeom>
        </p:spPr>
        <p:txBody>
          <a:bodyPr anchor="t" rtlCol="false" tIns="0" lIns="0" bIns="0" rIns="0">
            <a:spAutoFit/>
          </a:bodyPr>
          <a:lstStyle/>
          <a:p>
            <a:pPr algn="ctr">
              <a:lnSpc>
                <a:spcPts val="3483"/>
              </a:lnSpc>
              <a:spcBef>
                <a:spcPct val="0"/>
              </a:spcBef>
            </a:pPr>
            <a:r>
              <a:rPr lang="en-US" b="true" sz="2524" spc="247">
                <a:solidFill>
                  <a:srgbClr val="000000"/>
                </a:solidFill>
                <a:latin typeface="Montserrat Bold"/>
                <a:ea typeface="Montserrat Bold"/>
                <a:cs typeface="Montserrat Bold"/>
                <a:sym typeface="Montserrat Bold"/>
              </a:rPr>
              <a:t>Discl</a:t>
            </a:r>
            <a:r>
              <a:rPr lang="en-US" b="true" sz="2524" spc="247">
                <a:solidFill>
                  <a:srgbClr val="000000"/>
                </a:solidFill>
                <a:latin typeface="Montserrat Bold"/>
                <a:ea typeface="Montserrat Bold"/>
                <a:cs typeface="Montserrat Bold"/>
                <a:sym typeface="Montserrat Bold"/>
              </a:rPr>
              <a:t>osure of Any Conflict of Interest</a:t>
            </a:r>
          </a:p>
        </p:txBody>
      </p:sp>
      <p:sp>
        <p:nvSpPr>
          <p:cNvPr name="Freeform 4" id="4"/>
          <p:cNvSpPr/>
          <p:nvPr/>
        </p:nvSpPr>
        <p:spPr>
          <a:xfrm flipH="false" flipV="false" rot="0">
            <a:off x="308885" y="7942493"/>
            <a:ext cx="2095493" cy="2095493"/>
          </a:xfrm>
          <a:custGeom>
            <a:avLst/>
            <a:gdLst/>
            <a:ahLst/>
            <a:cxnLst/>
            <a:rect r="r" b="b" t="t" l="l"/>
            <a:pathLst>
              <a:path h="2095493" w="2095493">
                <a:moveTo>
                  <a:pt x="0" y="0"/>
                </a:moveTo>
                <a:lnTo>
                  <a:pt x="2095494" y="0"/>
                </a:lnTo>
                <a:lnTo>
                  <a:pt x="2095494" y="2095493"/>
                </a:lnTo>
                <a:lnTo>
                  <a:pt x="0" y="2095493"/>
                </a:lnTo>
                <a:lnTo>
                  <a:pt x="0" y="0"/>
                </a:lnTo>
                <a:close/>
              </a:path>
            </a:pathLst>
          </a:custGeom>
          <a:blipFill>
            <a:blip r:embed="rId2"/>
            <a:stretch>
              <a:fillRect l="0" t="0" r="0" b="0"/>
            </a:stretch>
          </a:blipFill>
        </p:spPr>
      </p:sp>
      <p:sp>
        <p:nvSpPr>
          <p:cNvPr name="Freeform 5" id="5"/>
          <p:cNvSpPr/>
          <p:nvPr/>
        </p:nvSpPr>
        <p:spPr>
          <a:xfrm flipH="false" flipV="false" rot="0">
            <a:off x="2975879" y="8160207"/>
            <a:ext cx="2092583" cy="2095493"/>
          </a:xfrm>
          <a:custGeom>
            <a:avLst/>
            <a:gdLst/>
            <a:ahLst/>
            <a:cxnLst/>
            <a:rect r="r" b="b" t="t" l="l"/>
            <a:pathLst>
              <a:path h="2095493" w="2092583">
                <a:moveTo>
                  <a:pt x="0" y="0"/>
                </a:moveTo>
                <a:lnTo>
                  <a:pt x="2092583" y="0"/>
                </a:lnTo>
                <a:lnTo>
                  <a:pt x="2092583" y="2095493"/>
                </a:lnTo>
                <a:lnTo>
                  <a:pt x="0" y="2095493"/>
                </a:lnTo>
                <a:lnTo>
                  <a:pt x="0" y="0"/>
                </a:lnTo>
                <a:close/>
              </a:path>
            </a:pathLst>
          </a:custGeom>
          <a:blipFill>
            <a:blip r:embed="rId3"/>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2F4F5"/>
        </a:solidFill>
      </p:bgPr>
    </p:bg>
    <p:spTree>
      <p:nvGrpSpPr>
        <p:cNvPr id="1" name=""/>
        <p:cNvGrpSpPr/>
        <p:nvPr/>
      </p:nvGrpSpPr>
      <p:grpSpPr>
        <a:xfrm>
          <a:off x="0" y="0"/>
          <a:ext cx="0" cy="0"/>
          <a:chOff x="0" y="0"/>
          <a:chExt cx="0" cy="0"/>
        </a:xfrm>
      </p:grpSpPr>
      <p:grpSp>
        <p:nvGrpSpPr>
          <p:cNvPr name="Group 2" id="2"/>
          <p:cNvGrpSpPr/>
          <p:nvPr/>
        </p:nvGrpSpPr>
        <p:grpSpPr>
          <a:xfrm rot="5400000">
            <a:off x="8599743" y="-4717334"/>
            <a:ext cx="1088513" cy="18288000"/>
            <a:chOff x="0" y="0"/>
            <a:chExt cx="286687" cy="4816593"/>
          </a:xfrm>
        </p:grpSpPr>
        <p:sp>
          <p:nvSpPr>
            <p:cNvPr name="Freeform 3" id="3"/>
            <p:cNvSpPr/>
            <p:nvPr/>
          </p:nvSpPr>
          <p:spPr>
            <a:xfrm flipH="false" flipV="false" rot="0">
              <a:off x="0" y="0"/>
              <a:ext cx="286687" cy="4816592"/>
            </a:xfrm>
            <a:custGeom>
              <a:avLst/>
              <a:gdLst/>
              <a:ahLst/>
              <a:cxnLst/>
              <a:rect r="r" b="b" t="t" l="l"/>
              <a:pathLst>
                <a:path h="4816592" w="286687">
                  <a:moveTo>
                    <a:pt x="0" y="0"/>
                  </a:moveTo>
                  <a:lnTo>
                    <a:pt x="286687" y="0"/>
                  </a:lnTo>
                  <a:lnTo>
                    <a:pt x="286687" y="4816592"/>
                  </a:lnTo>
                  <a:lnTo>
                    <a:pt x="0" y="4816592"/>
                  </a:lnTo>
                  <a:close/>
                </a:path>
              </a:pathLst>
            </a:custGeom>
            <a:gradFill rotWithShape="true">
              <a:gsLst>
                <a:gs pos="0">
                  <a:srgbClr val="696969">
                    <a:alpha val="72000"/>
                  </a:srgbClr>
                </a:gs>
                <a:gs pos="33333">
                  <a:srgbClr val="B4B4B4">
                    <a:alpha val="82500"/>
                  </a:srgbClr>
                </a:gs>
                <a:gs pos="66667">
                  <a:srgbClr val="EEEEEE">
                    <a:alpha val="70500"/>
                  </a:srgbClr>
                </a:gs>
                <a:gs pos="100000">
                  <a:srgbClr val="FBFBFB">
                    <a:alpha val="22000"/>
                  </a:srgbClr>
                </a:gs>
              </a:gsLst>
              <a:lin ang="0"/>
            </a:gradFill>
            <a:ln cap="sq">
              <a:noFill/>
              <a:prstDash val="solid"/>
              <a:miter/>
            </a:ln>
          </p:spPr>
        </p:sp>
        <p:sp>
          <p:nvSpPr>
            <p:cNvPr name="TextBox 4" id="4"/>
            <p:cNvSpPr txBox="true"/>
            <p:nvPr/>
          </p:nvSpPr>
          <p:spPr>
            <a:xfrm>
              <a:off x="0" y="-19050"/>
              <a:ext cx="286687" cy="4835643"/>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5" id="5"/>
          <p:cNvSpPr/>
          <p:nvPr/>
        </p:nvSpPr>
        <p:spPr>
          <a:xfrm flipH="false" flipV="false" rot="0">
            <a:off x="0" y="7601"/>
            <a:ext cx="18288000" cy="3874809"/>
          </a:xfrm>
          <a:custGeom>
            <a:avLst/>
            <a:gdLst/>
            <a:ahLst/>
            <a:cxnLst/>
            <a:rect r="r" b="b" t="t" l="l"/>
            <a:pathLst>
              <a:path h="3874809" w="18288000">
                <a:moveTo>
                  <a:pt x="0" y="0"/>
                </a:moveTo>
                <a:lnTo>
                  <a:pt x="18288000" y="0"/>
                </a:lnTo>
                <a:lnTo>
                  <a:pt x="18288000" y="3874809"/>
                </a:lnTo>
                <a:lnTo>
                  <a:pt x="0" y="3874809"/>
                </a:lnTo>
                <a:lnTo>
                  <a:pt x="0" y="0"/>
                </a:lnTo>
                <a:close/>
              </a:path>
            </a:pathLst>
          </a:custGeom>
          <a:blipFill>
            <a:blip r:embed="rId2">
              <a:alphaModFix amt="50000"/>
            </a:blip>
            <a:stretch>
              <a:fillRect l="0" t="-19597" r="0" b="-194853"/>
            </a:stretch>
          </a:blipFill>
        </p:spPr>
      </p:sp>
      <p:sp>
        <p:nvSpPr>
          <p:cNvPr name="TextBox 6" id="6"/>
          <p:cNvSpPr txBox="true"/>
          <p:nvPr/>
        </p:nvSpPr>
        <p:spPr>
          <a:xfrm rot="0">
            <a:off x="4559819" y="1357867"/>
            <a:ext cx="9168362" cy="1695867"/>
          </a:xfrm>
          <a:prstGeom prst="rect">
            <a:avLst/>
          </a:prstGeom>
        </p:spPr>
        <p:txBody>
          <a:bodyPr anchor="t" rtlCol="false" tIns="0" lIns="0" bIns="0" rIns="0">
            <a:spAutoFit/>
          </a:bodyPr>
          <a:lstStyle/>
          <a:p>
            <a:pPr algn="ctr">
              <a:lnSpc>
                <a:spcPts val="13774"/>
              </a:lnSpc>
            </a:pPr>
            <a:r>
              <a:rPr lang="en-US" sz="9981" spc="79">
                <a:solidFill>
                  <a:srgbClr val="FFFFFF"/>
                </a:solidFill>
                <a:latin typeface="Archivo Black"/>
                <a:ea typeface="Archivo Black"/>
                <a:cs typeface="Archivo Black"/>
                <a:sym typeface="Archivo Black"/>
              </a:rPr>
              <a:t>CONTENT</a:t>
            </a:r>
          </a:p>
        </p:txBody>
      </p:sp>
      <p:sp>
        <p:nvSpPr>
          <p:cNvPr name="TextBox 7" id="7"/>
          <p:cNvSpPr txBox="true"/>
          <p:nvPr/>
        </p:nvSpPr>
        <p:spPr>
          <a:xfrm rot="0">
            <a:off x="3268002" y="4884459"/>
            <a:ext cx="1840320" cy="1048770"/>
          </a:xfrm>
          <a:prstGeom prst="rect">
            <a:avLst/>
          </a:prstGeom>
        </p:spPr>
        <p:txBody>
          <a:bodyPr anchor="t" rtlCol="false" tIns="0" lIns="0" bIns="0" rIns="0">
            <a:spAutoFit/>
          </a:bodyPr>
          <a:lstStyle/>
          <a:p>
            <a:pPr algn="ctr" marL="0" indent="0" lvl="0">
              <a:lnSpc>
                <a:spcPts val="8627"/>
              </a:lnSpc>
              <a:spcBef>
                <a:spcPct val="0"/>
              </a:spcBef>
            </a:pPr>
            <a:r>
              <a:rPr lang="en-US" b="true" sz="6251" spc="331" strike="noStrike" u="none">
                <a:solidFill>
                  <a:srgbClr val="231F20"/>
                </a:solidFill>
                <a:latin typeface="Montserrat Bold"/>
                <a:ea typeface="Montserrat Bold"/>
                <a:cs typeface="Montserrat Bold"/>
                <a:sym typeface="Montserrat Bold"/>
              </a:rPr>
              <a:t>01</a:t>
            </a:r>
          </a:p>
        </p:txBody>
      </p:sp>
      <p:sp>
        <p:nvSpPr>
          <p:cNvPr name="TextBox 8" id="8"/>
          <p:cNvSpPr txBox="true"/>
          <p:nvPr/>
        </p:nvSpPr>
        <p:spPr>
          <a:xfrm rot="0">
            <a:off x="2816452" y="5923704"/>
            <a:ext cx="2743420" cy="418548"/>
          </a:xfrm>
          <a:prstGeom prst="rect">
            <a:avLst/>
          </a:prstGeom>
        </p:spPr>
        <p:txBody>
          <a:bodyPr anchor="t" rtlCol="false" tIns="0" lIns="0" bIns="0" rIns="0">
            <a:spAutoFit/>
          </a:bodyPr>
          <a:lstStyle/>
          <a:p>
            <a:pPr algn="ctr">
              <a:lnSpc>
                <a:spcPts val="3483"/>
              </a:lnSpc>
            </a:pPr>
            <a:r>
              <a:rPr lang="en-US" sz="2524" spc="247">
                <a:solidFill>
                  <a:srgbClr val="231F20"/>
                </a:solidFill>
                <a:latin typeface="Montserrat"/>
                <a:ea typeface="Montserrat"/>
                <a:cs typeface="Montserrat"/>
                <a:sym typeface="Montserrat"/>
              </a:rPr>
              <a:t>About Us</a:t>
            </a:r>
          </a:p>
        </p:txBody>
      </p:sp>
      <p:sp>
        <p:nvSpPr>
          <p:cNvPr name="TextBox 9" id="9"/>
          <p:cNvSpPr txBox="true"/>
          <p:nvPr/>
        </p:nvSpPr>
        <p:spPr>
          <a:xfrm rot="0">
            <a:off x="6544248" y="4928291"/>
            <a:ext cx="1840320" cy="1048770"/>
          </a:xfrm>
          <a:prstGeom prst="rect">
            <a:avLst/>
          </a:prstGeom>
        </p:spPr>
        <p:txBody>
          <a:bodyPr anchor="t" rtlCol="false" tIns="0" lIns="0" bIns="0" rIns="0">
            <a:spAutoFit/>
          </a:bodyPr>
          <a:lstStyle/>
          <a:p>
            <a:pPr algn="ctr" marL="0" indent="0" lvl="0">
              <a:lnSpc>
                <a:spcPts val="8627"/>
              </a:lnSpc>
              <a:spcBef>
                <a:spcPct val="0"/>
              </a:spcBef>
            </a:pPr>
            <a:r>
              <a:rPr lang="en-US" b="true" sz="6251" spc="331">
                <a:solidFill>
                  <a:srgbClr val="231F20"/>
                </a:solidFill>
                <a:latin typeface="Montserrat Bold"/>
                <a:ea typeface="Montserrat Bold"/>
                <a:cs typeface="Montserrat Bold"/>
                <a:sym typeface="Montserrat Bold"/>
              </a:rPr>
              <a:t>02</a:t>
            </a:r>
          </a:p>
        </p:txBody>
      </p:sp>
      <p:sp>
        <p:nvSpPr>
          <p:cNvPr name="TextBox 10" id="10"/>
          <p:cNvSpPr txBox="true"/>
          <p:nvPr/>
        </p:nvSpPr>
        <p:spPr>
          <a:xfrm rot="0">
            <a:off x="9368943" y="5967536"/>
            <a:ext cx="2743420" cy="856698"/>
          </a:xfrm>
          <a:prstGeom prst="rect">
            <a:avLst/>
          </a:prstGeom>
        </p:spPr>
        <p:txBody>
          <a:bodyPr anchor="t" rtlCol="false" tIns="0" lIns="0" bIns="0" rIns="0">
            <a:spAutoFit/>
          </a:bodyPr>
          <a:lstStyle/>
          <a:p>
            <a:pPr algn="ctr">
              <a:lnSpc>
                <a:spcPts val="3483"/>
              </a:lnSpc>
            </a:pPr>
            <a:r>
              <a:rPr lang="en-US" sz="2524" spc="247">
                <a:solidFill>
                  <a:srgbClr val="231F20"/>
                </a:solidFill>
                <a:latin typeface="Montserrat"/>
                <a:ea typeface="Montserrat"/>
                <a:cs typeface="Montserrat"/>
                <a:sym typeface="Montserrat"/>
              </a:rPr>
              <a:t>Neuroscience</a:t>
            </a:r>
          </a:p>
          <a:p>
            <a:pPr algn="ctr">
              <a:lnSpc>
                <a:spcPts val="3483"/>
              </a:lnSpc>
            </a:pPr>
            <a:r>
              <a:rPr lang="en-US" sz="2524" spc="247">
                <a:solidFill>
                  <a:srgbClr val="231F20"/>
                </a:solidFill>
                <a:latin typeface="Montserrat"/>
                <a:ea typeface="Montserrat"/>
                <a:cs typeface="Montserrat"/>
                <a:sym typeface="Montserrat"/>
              </a:rPr>
              <a:t>of Stress</a:t>
            </a:r>
          </a:p>
        </p:txBody>
      </p:sp>
      <p:sp>
        <p:nvSpPr>
          <p:cNvPr name="TextBox 11" id="11"/>
          <p:cNvSpPr txBox="true"/>
          <p:nvPr/>
        </p:nvSpPr>
        <p:spPr>
          <a:xfrm rot="0">
            <a:off x="9820494" y="4884459"/>
            <a:ext cx="1840320" cy="1048770"/>
          </a:xfrm>
          <a:prstGeom prst="rect">
            <a:avLst/>
          </a:prstGeom>
        </p:spPr>
        <p:txBody>
          <a:bodyPr anchor="t" rtlCol="false" tIns="0" lIns="0" bIns="0" rIns="0">
            <a:spAutoFit/>
          </a:bodyPr>
          <a:lstStyle/>
          <a:p>
            <a:pPr algn="ctr" marL="0" indent="0" lvl="0">
              <a:lnSpc>
                <a:spcPts val="8627"/>
              </a:lnSpc>
              <a:spcBef>
                <a:spcPct val="0"/>
              </a:spcBef>
            </a:pPr>
            <a:r>
              <a:rPr lang="en-US" b="true" sz="6251" spc="331">
                <a:solidFill>
                  <a:srgbClr val="231F20"/>
                </a:solidFill>
                <a:latin typeface="Montserrat Bold"/>
                <a:ea typeface="Montserrat Bold"/>
                <a:cs typeface="Montserrat Bold"/>
                <a:sym typeface="Montserrat Bold"/>
              </a:rPr>
              <a:t>03</a:t>
            </a:r>
          </a:p>
        </p:txBody>
      </p:sp>
      <p:sp>
        <p:nvSpPr>
          <p:cNvPr name="TextBox 12" id="12"/>
          <p:cNvSpPr txBox="true"/>
          <p:nvPr/>
        </p:nvSpPr>
        <p:spPr>
          <a:xfrm rot="0">
            <a:off x="6092123" y="6015161"/>
            <a:ext cx="2743420" cy="856698"/>
          </a:xfrm>
          <a:prstGeom prst="rect">
            <a:avLst/>
          </a:prstGeom>
        </p:spPr>
        <p:txBody>
          <a:bodyPr anchor="t" rtlCol="false" tIns="0" lIns="0" bIns="0" rIns="0">
            <a:spAutoFit/>
          </a:bodyPr>
          <a:lstStyle/>
          <a:p>
            <a:pPr algn="ctr">
              <a:lnSpc>
                <a:spcPts val="3483"/>
              </a:lnSpc>
            </a:pPr>
            <a:r>
              <a:rPr lang="en-US" sz="2524" spc="247">
                <a:solidFill>
                  <a:srgbClr val="231F20"/>
                </a:solidFill>
                <a:latin typeface="Montserrat"/>
                <a:ea typeface="Montserrat"/>
                <a:cs typeface="Montserrat"/>
                <a:sym typeface="Montserrat"/>
              </a:rPr>
              <a:t>A Personal Perspective</a:t>
            </a:r>
          </a:p>
        </p:txBody>
      </p:sp>
      <p:sp>
        <p:nvSpPr>
          <p:cNvPr name="TextBox 13" id="13"/>
          <p:cNvSpPr txBox="true"/>
          <p:nvPr/>
        </p:nvSpPr>
        <p:spPr>
          <a:xfrm rot="0">
            <a:off x="13094326" y="4928291"/>
            <a:ext cx="1840320" cy="1048770"/>
          </a:xfrm>
          <a:prstGeom prst="rect">
            <a:avLst/>
          </a:prstGeom>
        </p:spPr>
        <p:txBody>
          <a:bodyPr anchor="t" rtlCol="false" tIns="0" lIns="0" bIns="0" rIns="0">
            <a:spAutoFit/>
          </a:bodyPr>
          <a:lstStyle/>
          <a:p>
            <a:pPr algn="ctr" marL="0" indent="0" lvl="0">
              <a:lnSpc>
                <a:spcPts val="8627"/>
              </a:lnSpc>
              <a:spcBef>
                <a:spcPct val="0"/>
              </a:spcBef>
            </a:pPr>
            <a:r>
              <a:rPr lang="en-US" b="true" sz="6251" spc="331">
                <a:solidFill>
                  <a:srgbClr val="231F20"/>
                </a:solidFill>
                <a:latin typeface="Montserrat Bold"/>
                <a:ea typeface="Montserrat Bold"/>
                <a:cs typeface="Montserrat Bold"/>
                <a:sym typeface="Montserrat Bold"/>
              </a:rPr>
              <a:t>04</a:t>
            </a:r>
          </a:p>
        </p:txBody>
      </p:sp>
      <p:sp>
        <p:nvSpPr>
          <p:cNvPr name="TextBox 14" id="14"/>
          <p:cNvSpPr txBox="true"/>
          <p:nvPr/>
        </p:nvSpPr>
        <p:spPr>
          <a:xfrm rot="0">
            <a:off x="12642776" y="5967536"/>
            <a:ext cx="2743420" cy="856698"/>
          </a:xfrm>
          <a:prstGeom prst="rect">
            <a:avLst/>
          </a:prstGeom>
        </p:spPr>
        <p:txBody>
          <a:bodyPr anchor="t" rtlCol="false" tIns="0" lIns="0" bIns="0" rIns="0">
            <a:spAutoFit/>
          </a:bodyPr>
          <a:lstStyle/>
          <a:p>
            <a:pPr algn="ctr">
              <a:lnSpc>
                <a:spcPts val="3483"/>
              </a:lnSpc>
            </a:pPr>
            <a:r>
              <a:rPr lang="en-US" sz="2524" spc="247">
                <a:solidFill>
                  <a:srgbClr val="231F20"/>
                </a:solidFill>
                <a:latin typeface="Montserrat"/>
                <a:ea typeface="Montserrat"/>
                <a:cs typeface="Montserrat"/>
                <a:sym typeface="Montserrat"/>
              </a:rPr>
              <a:t>Cycle of Avoidance</a:t>
            </a:r>
          </a:p>
        </p:txBody>
      </p:sp>
      <p:sp>
        <p:nvSpPr>
          <p:cNvPr name="TextBox 15" id="15"/>
          <p:cNvSpPr txBox="true"/>
          <p:nvPr/>
        </p:nvSpPr>
        <p:spPr>
          <a:xfrm rot="0">
            <a:off x="4639713" y="6989520"/>
            <a:ext cx="1840320" cy="1048770"/>
          </a:xfrm>
          <a:prstGeom prst="rect">
            <a:avLst/>
          </a:prstGeom>
        </p:spPr>
        <p:txBody>
          <a:bodyPr anchor="t" rtlCol="false" tIns="0" lIns="0" bIns="0" rIns="0">
            <a:spAutoFit/>
          </a:bodyPr>
          <a:lstStyle/>
          <a:p>
            <a:pPr algn="ctr" marL="0" indent="0" lvl="0">
              <a:lnSpc>
                <a:spcPts val="8627"/>
              </a:lnSpc>
              <a:spcBef>
                <a:spcPct val="0"/>
              </a:spcBef>
            </a:pPr>
            <a:r>
              <a:rPr lang="en-US" b="true" sz="6251" spc="331">
                <a:solidFill>
                  <a:srgbClr val="231F20"/>
                </a:solidFill>
                <a:latin typeface="Montserrat Bold"/>
                <a:ea typeface="Montserrat Bold"/>
                <a:cs typeface="Montserrat Bold"/>
                <a:sym typeface="Montserrat Bold"/>
              </a:rPr>
              <a:t>05</a:t>
            </a:r>
          </a:p>
        </p:txBody>
      </p:sp>
      <p:sp>
        <p:nvSpPr>
          <p:cNvPr name="TextBox 16" id="16"/>
          <p:cNvSpPr txBox="true"/>
          <p:nvPr/>
        </p:nvSpPr>
        <p:spPr>
          <a:xfrm rot="0">
            <a:off x="4188162" y="8076390"/>
            <a:ext cx="2743420" cy="856698"/>
          </a:xfrm>
          <a:prstGeom prst="rect">
            <a:avLst/>
          </a:prstGeom>
        </p:spPr>
        <p:txBody>
          <a:bodyPr anchor="t" rtlCol="false" tIns="0" lIns="0" bIns="0" rIns="0">
            <a:spAutoFit/>
          </a:bodyPr>
          <a:lstStyle/>
          <a:p>
            <a:pPr algn="ctr">
              <a:lnSpc>
                <a:spcPts val="3483"/>
              </a:lnSpc>
            </a:pPr>
            <a:r>
              <a:rPr lang="en-US" sz="2524" spc="247">
                <a:solidFill>
                  <a:srgbClr val="231F20"/>
                </a:solidFill>
                <a:latin typeface="Montserrat"/>
                <a:ea typeface="Montserrat"/>
                <a:cs typeface="Montserrat"/>
                <a:sym typeface="Montserrat"/>
              </a:rPr>
              <a:t>Neuro Tools for Change</a:t>
            </a:r>
          </a:p>
        </p:txBody>
      </p:sp>
      <p:sp>
        <p:nvSpPr>
          <p:cNvPr name="TextBox 17" id="17"/>
          <p:cNvSpPr txBox="true"/>
          <p:nvPr/>
        </p:nvSpPr>
        <p:spPr>
          <a:xfrm rot="0">
            <a:off x="10992169" y="6989520"/>
            <a:ext cx="1840320" cy="1048770"/>
          </a:xfrm>
          <a:prstGeom prst="rect">
            <a:avLst/>
          </a:prstGeom>
        </p:spPr>
        <p:txBody>
          <a:bodyPr anchor="t" rtlCol="false" tIns="0" lIns="0" bIns="0" rIns="0">
            <a:spAutoFit/>
          </a:bodyPr>
          <a:lstStyle/>
          <a:p>
            <a:pPr algn="ctr" marL="0" indent="0" lvl="0">
              <a:lnSpc>
                <a:spcPts val="8627"/>
              </a:lnSpc>
              <a:spcBef>
                <a:spcPct val="0"/>
              </a:spcBef>
            </a:pPr>
            <a:r>
              <a:rPr lang="en-US" b="true" sz="6251" spc="331">
                <a:solidFill>
                  <a:srgbClr val="231F20"/>
                </a:solidFill>
                <a:latin typeface="Montserrat Bold"/>
                <a:ea typeface="Montserrat Bold"/>
                <a:cs typeface="Montserrat Bold"/>
                <a:sym typeface="Montserrat Bold"/>
              </a:rPr>
              <a:t>06</a:t>
            </a:r>
          </a:p>
        </p:txBody>
      </p:sp>
      <p:sp>
        <p:nvSpPr>
          <p:cNvPr name="TextBox 18" id="18"/>
          <p:cNvSpPr txBox="true"/>
          <p:nvPr/>
        </p:nvSpPr>
        <p:spPr>
          <a:xfrm rot="0">
            <a:off x="10540618" y="8076390"/>
            <a:ext cx="2743420" cy="856698"/>
          </a:xfrm>
          <a:prstGeom prst="rect">
            <a:avLst/>
          </a:prstGeom>
        </p:spPr>
        <p:txBody>
          <a:bodyPr anchor="t" rtlCol="false" tIns="0" lIns="0" bIns="0" rIns="0">
            <a:spAutoFit/>
          </a:bodyPr>
          <a:lstStyle/>
          <a:p>
            <a:pPr algn="ctr">
              <a:lnSpc>
                <a:spcPts val="3483"/>
              </a:lnSpc>
            </a:pPr>
            <a:r>
              <a:rPr lang="en-US" sz="2524" spc="247">
                <a:solidFill>
                  <a:srgbClr val="231F20"/>
                </a:solidFill>
                <a:latin typeface="Montserrat"/>
                <a:ea typeface="Montserrat"/>
                <a:cs typeface="Montserrat"/>
                <a:sym typeface="Montserrat"/>
              </a:rPr>
              <a:t>Change from the Inside</a:t>
            </a:r>
          </a:p>
        </p:txBody>
      </p:sp>
      <p:sp>
        <p:nvSpPr>
          <p:cNvPr name="Freeform 19" id="19"/>
          <p:cNvSpPr/>
          <p:nvPr/>
        </p:nvSpPr>
        <p:spPr>
          <a:xfrm flipH="false" flipV="false" rot="0">
            <a:off x="733428" y="8312607"/>
            <a:ext cx="2095493" cy="2095493"/>
          </a:xfrm>
          <a:custGeom>
            <a:avLst/>
            <a:gdLst/>
            <a:ahLst/>
            <a:cxnLst/>
            <a:rect r="r" b="b" t="t" l="l"/>
            <a:pathLst>
              <a:path h="2095493" w="2095493">
                <a:moveTo>
                  <a:pt x="0" y="0"/>
                </a:moveTo>
                <a:lnTo>
                  <a:pt x="2095494" y="0"/>
                </a:lnTo>
                <a:lnTo>
                  <a:pt x="2095494" y="2095493"/>
                </a:lnTo>
                <a:lnTo>
                  <a:pt x="0" y="2095493"/>
                </a:lnTo>
                <a:lnTo>
                  <a:pt x="0" y="0"/>
                </a:lnTo>
                <a:close/>
              </a:path>
            </a:pathLst>
          </a:custGeom>
          <a:blipFill>
            <a:blip r:embed="rId3"/>
            <a:stretch>
              <a:fillRect l="0" t="0" r="0" b="0"/>
            </a:stretch>
          </a:blipFill>
        </p:spPr>
      </p:sp>
      <p:sp>
        <p:nvSpPr>
          <p:cNvPr name="Freeform 20" id="20"/>
          <p:cNvSpPr/>
          <p:nvPr/>
        </p:nvSpPr>
        <p:spPr>
          <a:xfrm flipH="false" flipV="false" rot="0">
            <a:off x="733428" y="6152028"/>
            <a:ext cx="2092583" cy="2095493"/>
          </a:xfrm>
          <a:custGeom>
            <a:avLst/>
            <a:gdLst/>
            <a:ahLst/>
            <a:cxnLst/>
            <a:rect r="r" b="b" t="t" l="l"/>
            <a:pathLst>
              <a:path h="2095493" w="2092583">
                <a:moveTo>
                  <a:pt x="0" y="0"/>
                </a:moveTo>
                <a:lnTo>
                  <a:pt x="2092583" y="0"/>
                </a:lnTo>
                <a:lnTo>
                  <a:pt x="2092583" y="2095493"/>
                </a:lnTo>
                <a:lnTo>
                  <a:pt x="0" y="2095493"/>
                </a:lnTo>
                <a:lnTo>
                  <a:pt x="0" y="0"/>
                </a:lnTo>
                <a:close/>
              </a:path>
            </a:pathLst>
          </a:custGeom>
          <a:blipFill>
            <a:blip r:embed="rId4"/>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sp>
        <p:nvSpPr>
          <p:cNvPr name="Freeform 3" id="3"/>
          <p:cNvSpPr/>
          <p:nvPr/>
        </p:nvSpPr>
        <p:spPr>
          <a:xfrm flipH="false" flipV="false" rot="2925483">
            <a:off x="5978889" y="4633519"/>
            <a:ext cx="15026802" cy="1591351"/>
          </a:xfrm>
          <a:custGeom>
            <a:avLst/>
            <a:gdLst/>
            <a:ahLst/>
            <a:cxnLst/>
            <a:rect r="r" b="b" t="t" l="l"/>
            <a:pathLst>
              <a:path h="1591351" w="15026802">
                <a:moveTo>
                  <a:pt x="0" y="0"/>
                </a:moveTo>
                <a:lnTo>
                  <a:pt x="15026802" y="0"/>
                </a:lnTo>
                <a:lnTo>
                  <a:pt x="15026802" y="1591350"/>
                </a:lnTo>
                <a:lnTo>
                  <a:pt x="0" y="1591350"/>
                </a:lnTo>
                <a:lnTo>
                  <a:pt x="0" y="0"/>
                </a:lnTo>
                <a:close/>
              </a:path>
            </a:pathLst>
          </a:custGeom>
          <a:blipFill>
            <a:blip r:embed="rId3"/>
            <a:stretch>
              <a:fillRect l="0" t="-86495" r="0" b="0"/>
            </a:stretch>
          </a:blipFill>
        </p:spPr>
      </p:sp>
      <p:grpSp>
        <p:nvGrpSpPr>
          <p:cNvPr name="Group 4" id="4"/>
          <p:cNvGrpSpPr>
            <a:grpSpLocks noChangeAspect="true"/>
          </p:cNvGrpSpPr>
          <p:nvPr/>
        </p:nvGrpSpPr>
        <p:grpSpPr>
          <a:xfrm rot="0">
            <a:off x="9046979" y="0"/>
            <a:ext cx="9241021" cy="10396149"/>
            <a:chOff x="0" y="0"/>
            <a:chExt cx="5370413" cy="6041715"/>
          </a:xfrm>
        </p:grpSpPr>
        <p:sp>
          <p:nvSpPr>
            <p:cNvPr name="Freeform 5" id="5"/>
            <p:cNvSpPr/>
            <p:nvPr/>
          </p:nvSpPr>
          <p:spPr>
            <a:xfrm flipH="false" flipV="false" rot="0">
              <a:off x="0" y="0"/>
              <a:ext cx="5370413" cy="6041715"/>
            </a:xfrm>
            <a:custGeom>
              <a:avLst/>
              <a:gdLst/>
              <a:ahLst/>
              <a:cxnLst/>
              <a:rect r="r" b="b" t="t" l="l"/>
              <a:pathLst>
                <a:path h="6041715" w="5370413">
                  <a:moveTo>
                    <a:pt x="5370413" y="0"/>
                  </a:moveTo>
                  <a:lnTo>
                    <a:pt x="5370413" y="6041715"/>
                  </a:lnTo>
                  <a:cubicBezTo>
                    <a:pt x="3580275" y="4027810"/>
                    <a:pt x="1790138" y="2013905"/>
                    <a:pt x="0" y="0"/>
                  </a:cubicBezTo>
                  <a:lnTo>
                    <a:pt x="5370413" y="0"/>
                  </a:lnTo>
                  <a:close/>
                </a:path>
              </a:pathLst>
            </a:custGeom>
            <a:solidFill>
              <a:srgbClr val="000000">
                <a:alpha val="49804"/>
              </a:srgbClr>
            </a:solidFill>
          </p:spPr>
        </p:sp>
        <p:sp>
          <p:nvSpPr>
            <p:cNvPr name="Freeform 6" id="6"/>
            <p:cNvSpPr/>
            <p:nvPr/>
          </p:nvSpPr>
          <p:spPr>
            <a:xfrm flipH="false" flipV="false" rot="0">
              <a:off x="0" y="0"/>
              <a:ext cx="5370413" cy="6041715"/>
            </a:xfrm>
            <a:custGeom>
              <a:avLst/>
              <a:gdLst/>
              <a:ahLst/>
              <a:cxnLst/>
              <a:rect r="r" b="b" t="t" l="l"/>
              <a:pathLst>
                <a:path h="6041715" w="5370413">
                  <a:moveTo>
                    <a:pt x="5370413" y="0"/>
                  </a:moveTo>
                  <a:lnTo>
                    <a:pt x="5370413" y="6041715"/>
                  </a:lnTo>
                  <a:cubicBezTo>
                    <a:pt x="3580275" y="4027810"/>
                    <a:pt x="1790138" y="2013905"/>
                    <a:pt x="0" y="0"/>
                  </a:cubicBezTo>
                  <a:lnTo>
                    <a:pt x="5370413" y="0"/>
                  </a:lnTo>
                  <a:close/>
                </a:path>
              </a:pathLst>
            </a:custGeom>
            <a:blipFill>
              <a:blip r:embed="rId4">
                <a:alphaModFix amt="50000"/>
              </a:blip>
              <a:stretch>
                <a:fillRect l="-34298" t="0" r="-34298" b="0"/>
              </a:stretch>
            </a:blipFill>
          </p:spPr>
        </p:sp>
      </p:grpSp>
      <p:grpSp>
        <p:nvGrpSpPr>
          <p:cNvPr name="Group 7" id="7"/>
          <p:cNvGrpSpPr/>
          <p:nvPr/>
        </p:nvGrpSpPr>
        <p:grpSpPr>
          <a:xfrm rot="0">
            <a:off x="2122031" y="4270779"/>
            <a:ext cx="1828744" cy="1828744"/>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10101"/>
            </a:solidFill>
          </p:spPr>
        </p:sp>
        <p:sp>
          <p:nvSpPr>
            <p:cNvPr name="TextBox 9" id="9"/>
            <p:cNvSpPr txBox="true"/>
            <p:nvPr/>
          </p:nvSpPr>
          <p:spPr>
            <a:xfrm>
              <a:off x="76200" y="57150"/>
              <a:ext cx="660400" cy="679450"/>
            </a:xfrm>
            <a:prstGeom prst="rect">
              <a:avLst/>
            </a:prstGeom>
          </p:spPr>
          <p:txBody>
            <a:bodyPr anchor="ctr" rtlCol="false" tIns="50800" lIns="50800" bIns="50800" rIns="50800"/>
            <a:lstStyle/>
            <a:p>
              <a:pPr algn="ctr">
                <a:lnSpc>
                  <a:spcPts val="2859"/>
                </a:lnSpc>
              </a:pPr>
            </a:p>
          </p:txBody>
        </p:sp>
      </p:grpSp>
      <p:grpSp>
        <p:nvGrpSpPr>
          <p:cNvPr name="Group 10" id="10"/>
          <p:cNvGrpSpPr/>
          <p:nvPr/>
        </p:nvGrpSpPr>
        <p:grpSpPr>
          <a:xfrm rot="0">
            <a:off x="2122031" y="6625687"/>
            <a:ext cx="1828744" cy="1828744"/>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10101"/>
            </a:solidFill>
          </p:spPr>
        </p:sp>
        <p:sp>
          <p:nvSpPr>
            <p:cNvPr name="TextBox 12" id="12"/>
            <p:cNvSpPr txBox="true"/>
            <p:nvPr/>
          </p:nvSpPr>
          <p:spPr>
            <a:xfrm>
              <a:off x="76200" y="57150"/>
              <a:ext cx="660400" cy="679450"/>
            </a:xfrm>
            <a:prstGeom prst="rect">
              <a:avLst/>
            </a:prstGeom>
          </p:spPr>
          <p:txBody>
            <a:bodyPr anchor="ctr" rtlCol="false" tIns="50800" lIns="50800" bIns="50800" rIns="50800"/>
            <a:lstStyle/>
            <a:p>
              <a:pPr algn="ctr">
                <a:lnSpc>
                  <a:spcPts val="2859"/>
                </a:lnSpc>
              </a:pPr>
            </a:p>
          </p:txBody>
        </p:sp>
      </p:grpSp>
      <p:grpSp>
        <p:nvGrpSpPr>
          <p:cNvPr name="Group 13" id="13"/>
          <p:cNvGrpSpPr/>
          <p:nvPr/>
        </p:nvGrpSpPr>
        <p:grpSpPr>
          <a:xfrm rot="0">
            <a:off x="-3950263" y="803081"/>
            <a:ext cx="15859325" cy="2258023"/>
            <a:chOff x="0" y="0"/>
            <a:chExt cx="1537211" cy="218865"/>
          </a:xfrm>
        </p:grpSpPr>
        <p:sp>
          <p:nvSpPr>
            <p:cNvPr name="Freeform 14" id="14"/>
            <p:cNvSpPr/>
            <p:nvPr/>
          </p:nvSpPr>
          <p:spPr>
            <a:xfrm flipH="false" flipV="false" rot="0">
              <a:off x="0" y="0"/>
              <a:ext cx="1537211" cy="218865"/>
            </a:xfrm>
            <a:custGeom>
              <a:avLst/>
              <a:gdLst/>
              <a:ahLst/>
              <a:cxnLst/>
              <a:rect r="r" b="b" t="t" l="l"/>
              <a:pathLst>
                <a:path h="218865" w="1537211">
                  <a:moveTo>
                    <a:pt x="1334011" y="0"/>
                  </a:moveTo>
                  <a:lnTo>
                    <a:pt x="0" y="0"/>
                  </a:lnTo>
                  <a:lnTo>
                    <a:pt x="203200" y="218865"/>
                  </a:lnTo>
                  <a:lnTo>
                    <a:pt x="1537211" y="218865"/>
                  </a:lnTo>
                  <a:lnTo>
                    <a:pt x="1334011" y="0"/>
                  </a:lnTo>
                  <a:close/>
                </a:path>
              </a:pathLst>
            </a:custGeom>
            <a:solidFill>
              <a:srgbClr val="010101"/>
            </a:solidFill>
            <a:ln cap="sq">
              <a:noFill/>
              <a:prstDash val="solid"/>
              <a:miter/>
            </a:ln>
          </p:spPr>
        </p:sp>
        <p:sp>
          <p:nvSpPr>
            <p:cNvPr name="TextBox 15" id="15"/>
            <p:cNvSpPr txBox="true"/>
            <p:nvPr/>
          </p:nvSpPr>
          <p:spPr>
            <a:xfrm>
              <a:off x="101600" y="-19050"/>
              <a:ext cx="1334011" cy="237915"/>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16" id="16"/>
          <p:cNvSpPr/>
          <p:nvPr/>
        </p:nvSpPr>
        <p:spPr>
          <a:xfrm flipH="false" flipV="false" rot="0">
            <a:off x="14555510" y="4799162"/>
            <a:ext cx="3732490" cy="5596987"/>
          </a:xfrm>
          <a:custGeom>
            <a:avLst/>
            <a:gdLst/>
            <a:ahLst/>
            <a:cxnLst/>
            <a:rect r="r" b="b" t="t" l="l"/>
            <a:pathLst>
              <a:path h="5596987" w="3732490">
                <a:moveTo>
                  <a:pt x="0" y="0"/>
                </a:moveTo>
                <a:lnTo>
                  <a:pt x="3732490" y="0"/>
                </a:lnTo>
                <a:lnTo>
                  <a:pt x="3732490" y="5596987"/>
                </a:lnTo>
                <a:lnTo>
                  <a:pt x="0" y="5596987"/>
                </a:lnTo>
                <a:lnTo>
                  <a:pt x="0" y="0"/>
                </a:lnTo>
                <a:close/>
              </a:path>
            </a:pathLst>
          </a:custGeom>
          <a:blipFill>
            <a:blip r:embed="rId5">
              <a:alphaModFix amt="50000"/>
            </a:blip>
            <a:stretch>
              <a:fillRect l="0" t="0" r="0" b="0"/>
            </a:stretch>
          </a:blipFill>
        </p:spPr>
      </p:sp>
      <p:sp>
        <p:nvSpPr>
          <p:cNvPr name="Freeform 17" id="17"/>
          <p:cNvSpPr/>
          <p:nvPr/>
        </p:nvSpPr>
        <p:spPr>
          <a:xfrm flipH="false" flipV="false" rot="0">
            <a:off x="2389271" y="4386420"/>
            <a:ext cx="1371820" cy="1597461"/>
          </a:xfrm>
          <a:custGeom>
            <a:avLst/>
            <a:gdLst/>
            <a:ahLst/>
            <a:cxnLst/>
            <a:rect r="r" b="b" t="t" l="l"/>
            <a:pathLst>
              <a:path h="1597461" w="1371820">
                <a:moveTo>
                  <a:pt x="0" y="0"/>
                </a:moveTo>
                <a:lnTo>
                  <a:pt x="1371820" y="0"/>
                </a:lnTo>
                <a:lnTo>
                  <a:pt x="1371820" y="1597461"/>
                </a:lnTo>
                <a:lnTo>
                  <a:pt x="0" y="15974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8" id="18"/>
          <p:cNvSpPr/>
          <p:nvPr/>
        </p:nvSpPr>
        <p:spPr>
          <a:xfrm flipH="false" flipV="false" rot="0">
            <a:off x="2228067" y="6794042"/>
            <a:ext cx="1694228" cy="1300320"/>
          </a:xfrm>
          <a:custGeom>
            <a:avLst/>
            <a:gdLst/>
            <a:ahLst/>
            <a:cxnLst/>
            <a:rect r="r" b="b" t="t" l="l"/>
            <a:pathLst>
              <a:path h="1300320" w="1694228">
                <a:moveTo>
                  <a:pt x="0" y="0"/>
                </a:moveTo>
                <a:lnTo>
                  <a:pt x="1694228" y="0"/>
                </a:lnTo>
                <a:lnTo>
                  <a:pt x="1694228" y="1300320"/>
                </a:lnTo>
                <a:lnTo>
                  <a:pt x="0" y="130032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9" id="19"/>
          <p:cNvSpPr txBox="true"/>
          <p:nvPr/>
        </p:nvSpPr>
        <p:spPr>
          <a:xfrm rot="0">
            <a:off x="4188259" y="4042239"/>
            <a:ext cx="7132181" cy="2273570"/>
          </a:xfrm>
          <a:prstGeom prst="rect">
            <a:avLst/>
          </a:prstGeom>
        </p:spPr>
        <p:txBody>
          <a:bodyPr anchor="t" rtlCol="false" tIns="0" lIns="0" bIns="0" rIns="0">
            <a:spAutoFit/>
          </a:bodyPr>
          <a:lstStyle/>
          <a:p>
            <a:pPr algn="l">
              <a:lnSpc>
                <a:spcPts val="3050"/>
              </a:lnSpc>
            </a:pPr>
            <a:r>
              <a:rPr lang="en-US" sz="2210" spc="216" b="true">
                <a:solidFill>
                  <a:srgbClr val="231F20"/>
                </a:solidFill>
                <a:latin typeface="Montserrat Bold"/>
                <a:ea typeface="Montserrat Bold"/>
                <a:cs typeface="Montserrat Bold"/>
                <a:sym typeface="Montserrat Bold"/>
              </a:rPr>
              <a:t>Matthew K Howard</a:t>
            </a:r>
            <a:r>
              <a:rPr lang="en-US" sz="2210" spc="216">
                <a:solidFill>
                  <a:srgbClr val="231F20"/>
                </a:solidFill>
                <a:latin typeface="Montserrat"/>
                <a:ea typeface="Montserrat"/>
                <a:cs typeface="Montserrat"/>
                <a:sym typeface="Montserrat"/>
              </a:rPr>
              <a:t>, Cranston Fire Department</a:t>
            </a:r>
          </a:p>
          <a:p>
            <a:pPr algn="l">
              <a:lnSpc>
                <a:spcPts val="3050"/>
              </a:lnSpc>
            </a:pPr>
            <a:r>
              <a:rPr lang="en-US" sz="2210" spc="216">
                <a:solidFill>
                  <a:srgbClr val="231F20"/>
                </a:solidFill>
                <a:latin typeface="Montserrat"/>
                <a:ea typeface="Montserrat"/>
                <a:cs typeface="Montserrat"/>
                <a:sym typeface="Montserrat"/>
              </a:rPr>
              <a:t>IAFF PEP Instructor</a:t>
            </a:r>
          </a:p>
          <a:p>
            <a:pPr algn="l">
              <a:lnSpc>
                <a:spcPts val="3050"/>
              </a:lnSpc>
            </a:pPr>
            <a:r>
              <a:rPr lang="en-US" sz="2210" spc="216">
                <a:solidFill>
                  <a:srgbClr val="231F20"/>
                </a:solidFill>
                <a:latin typeface="Montserrat"/>
                <a:ea typeface="Montserrat"/>
                <a:cs typeface="Montserrat"/>
                <a:sym typeface="Montserrat"/>
              </a:rPr>
              <a:t>IAFF Local 1363 1</a:t>
            </a:r>
            <a:r>
              <a:rPr lang="en-US" sz="2210" spc="216">
                <a:solidFill>
                  <a:srgbClr val="231F20"/>
                </a:solidFill>
                <a:latin typeface="Montserrat"/>
                <a:ea typeface="Montserrat"/>
                <a:cs typeface="Montserrat"/>
                <a:sym typeface="Montserrat"/>
              </a:rPr>
              <a:t>st</a:t>
            </a:r>
            <a:r>
              <a:rPr lang="en-US" sz="2210" spc="216">
                <a:solidFill>
                  <a:srgbClr val="231F20"/>
                </a:solidFill>
                <a:latin typeface="Montserrat"/>
                <a:ea typeface="Montserrat"/>
                <a:cs typeface="Montserrat"/>
                <a:sym typeface="Montserrat"/>
              </a:rPr>
              <a:t> Platoon Steward</a:t>
            </a:r>
          </a:p>
          <a:p>
            <a:pPr algn="l" marL="0" indent="0" lvl="0">
              <a:lnSpc>
                <a:spcPts val="3050"/>
              </a:lnSpc>
              <a:spcBef>
                <a:spcPct val="0"/>
              </a:spcBef>
            </a:pPr>
            <a:r>
              <a:rPr lang="en-US" sz="2210" spc="216">
                <a:solidFill>
                  <a:srgbClr val="231F20"/>
                </a:solidFill>
                <a:latin typeface="Montserrat"/>
                <a:ea typeface="Montserrat"/>
                <a:cs typeface="Montserrat"/>
                <a:sym typeface="Montserrat"/>
              </a:rPr>
              <a:t>Active Municipal Rep R.I. Employees’ Retirement System</a:t>
            </a:r>
          </a:p>
        </p:txBody>
      </p:sp>
      <p:sp>
        <p:nvSpPr>
          <p:cNvPr name="TextBox 20" id="20"/>
          <p:cNvSpPr txBox="true"/>
          <p:nvPr/>
        </p:nvSpPr>
        <p:spPr>
          <a:xfrm rot="0">
            <a:off x="2122031" y="1304859"/>
            <a:ext cx="7416941" cy="1132046"/>
          </a:xfrm>
          <a:prstGeom prst="rect">
            <a:avLst/>
          </a:prstGeom>
        </p:spPr>
        <p:txBody>
          <a:bodyPr anchor="t" rtlCol="false" tIns="0" lIns="0" bIns="0" rIns="0">
            <a:spAutoFit/>
          </a:bodyPr>
          <a:lstStyle/>
          <a:p>
            <a:pPr algn="ctr" marL="0" indent="0" lvl="0">
              <a:lnSpc>
                <a:spcPts val="9286"/>
              </a:lnSpc>
              <a:spcBef>
                <a:spcPct val="0"/>
              </a:spcBef>
            </a:pPr>
            <a:r>
              <a:rPr lang="en-US" sz="6729" spc="53" strike="noStrike" u="none">
                <a:solidFill>
                  <a:srgbClr val="FFFFFF"/>
                </a:solidFill>
                <a:latin typeface="Archivo Black"/>
                <a:ea typeface="Archivo Black"/>
                <a:cs typeface="Archivo Black"/>
                <a:sym typeface="Archivo Black"/>
              </a:rPr>
              <a:t>ABOUT US</a:t>
            </a:r>
          </a:p>
        </p:txBody>
      </p:sp>
      <p:sp>
        <p:nvSpPr>
          <p:cNvPr name="TextBox 21" id="21"/>
          <p:cNvSpPr txBox="true"/>
          <p:nvPr/>
        </p:nvSpPr>
        <p:spPr>
          <a:xfrm rot="0">
            <a:off x="4188259" y="6963792"/>
            <a:ext cx="7132181" cy="1130570"/>
          </a:xfrm>
          <a:prstGeom prst="rect">
            <a:avLst/>
          </a:prstGeom>
        </p:spPr>
        <p:txBody>
          <a:bodyPr anchor="t" rtlCol="false" tIns="0" lIns="0" bIns="0" rIns="0">
            <a:spAutoFit/>
          </a:bodyPr>
          <a:lstStyle/>
          <a:p>
            <a:pPr algn="l">
              <a:lnSpc>
                <a:spcPts val="3050"/>
              </a:lnSpc>
            </a:pPr>
            <a:r>
              <a:rPr lang="en-US" sz="2210" spc="216" b="true">
                <a:solidFill>
                  <a:srgbClr val="231F20"/>
                </a:solidFill>
                <a:latin typeface="Montserrat Bold"/>
                <a:ea typeface="Montserrat Bold"/>
                <a:cs typeface="Montserrat Bold"/>
                <a:sym typeface="Montserrat Bold"/>
              </a:rPr>
              <a:t>Jennifer Weaver MA, CAGS, CRC LMHC</a:t>
            </a:r>
            <a:r>
              <a:rPr lang="en-US" sz="2210" spc="216">
                <a:solidFill>
                  <a:srgbClr val="231F20"/>
                </a:solidFill>
                <a:latin typeface="Montserrat"/>
                <a:ea typeface="Montserrat"/>
                <a:cs typeface="Montserrat"/>
                <a:sym typeface="Montserrat"/>
              </a:rPr>
              <a:t>, Polaris Counseling &amp; Consulting</a:t>
            </a:r>
          </a:p>
          <a:p>
            <a:pPr algn="l" marL="0" indent="0" lvl="0">
              <a:lnSpc>
                <a:spcPts val="3050"/>
              </a:lnSpc>
              <a:spcBef>
                <a:spcPct val="0"/>
              </a:spcBef>
            </a:pPr>
            <a:r>
              <a:rPr lang="en-US" sz="2210" spc="216">
                <a:solidFill>
                  <a:srgbClr val="231F20"/>
                </a:solidFill>
                <a:latin typeface="Montserrat"/>
                <a:ea typeface="Montserrat"/>
                <a:cs typeface="Montserrat"/>
                <a:sym typeface="Montserrat"/>
              </a:rPr>
              <a:t>Psychotherapist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2F4F5"/>
        </a:solidFill>
      </p:bgPr>
    </p:bg>
    <p:spTree>
      <p:nvGrpSpPr>
        <p:cNvPr id="1" name=""/>
        <p:cNvGrpSpPr/>
        <p:nvPr/>
      </p:nvGrpSpPr>
      <p:grpSpPr>
        <a:xfrm>
          <a:off x="0" y="0"/>
          <a:ext cx="0" cy="0"/>
          <a:chOff x="0" y="0"/>
          <a:chExt cx="0" cy="0"/>
        </a:xfrm>
      </p:grpSpPr>
      <p:grpSp>
        <p:nvGrpSpPr>
          <p:cNvPr name="Group 2" id="2"/>
          <p:cNvGrpSpPr/>
          <p:nvPr/>
        </p:nvGrpSpPr>
        <p:grpSpPr>
          <a:xfrm rot="0">
            <a:off x="-5013836" y="1028700"/>
            <a:ext cx="19354610" cy="2258023"/>
            <a:chOff x="0" y="0"/>
            <a:chExt cx="1876002" cy="218865"/>
          </a:xfrm>
        </p:grpSpPr>
        <p:sp>
          <p:nvSpPr>
            <p:cNvPr name="Freeform 3" id="3"/>
            <p:cNvSpPr/>
            <p:nvPr/>
          </p:nvSpPr>
          <p:spPr>
            <a:xfrm flipH="false" flipV="false" rot="0">
              <a:off x="0" y="0"/>
              <a:ext cx="1876002" cy="218865"/>
            </a:xfrm>
            <a:custGeom>
              <a:avLst/>
              <a:gdLst/>
              <a:ahLst/>
              <a:cxnLst/>
              <a:rect r="r" b="b" t="t" l="l"/>
              <a:pathLst>
                <a:path h="218865" w="1876002">
                  <a:moveTo>
                    <a:pt x="1672802" y="0"/>
                  </a:moveTo>
                  <a:lnTo>
                    <a:pt x="0" y="0"/>
                  </a:lnTo>
                  <a:lnTo>
                    <a:pt x="203200" y="218865"/>
                  </a:lnTo>
                  <a:lnTo>
                    <a:pt x="1876002" y="218865"/>
                  </a:lnTo>
                  <a:lnTo>
                    <a:pt x="1672802" y="0"/>
                  </a:lnTo>
                  <a:close/>
                </a:path>
              </a:pathLst>
            </a:custGeom>
            <a:solidFill>
              <a:srgbClr val="010101"/>
            </a:solidFill>
            <a:ln cap="sq">
              <a:noFill/>
              <a:prstDash val="solid"/>
              <a:miter/>
            </a:ln>
          </p:spPr>
        </p:sp>
        <p:sp>
          <p:nvSpPr>
            <p:cNvPr name="TextBox 4" id="4"/>
            <p:cNvSpPr txBox="true"/>
            <p:nvPr/>
          </p:nvSpPr>
          <p:spPr>
            <a:xfrm>
              <a:off x="101600" y="-19050"/>
              <a:ext cx="1672802" cy="237915"/>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5" id="5"/>
          <p:cNvGrpSpPr/>
          <p:nvPr/>
        </p:nvGrpSpPr>
        <p:grpSpPr>
          <a:xfrm rot="0">
            <a:off x="7257973" y="3601048"/>
            <a:ext cx="3314591" cy="3314591"/>
            <a:chOff x="0" y="0"/>
            <a:chExt cx="4872604" cy="4872604"/>
          </a:xfrm>
        </p:grpSpPr>
        <p:sp>
          <p:nvSpPr>
            <p:cNvPr name="Freeform 6" id="6"/>
            <p:cNvSpPr/>
            <p:nvPr/>
          </p:nvSpPr>
          <p:spPr>
            <a:xfrm flipH="false" flipV="false" rot="0">
              <a:off x="0" y="0"/>
              <a:ext cx="4872609" cy="4872609"/>
            </a:xfrm>
            <a:custGeom>
              <a:avLst/>
              <a:gdLst/>
              <a:ahLst/>
              <a:cxnLst/>
              <a:rect r="r" b="b" t="t" l="l"/>
              <a:pathLst>
                <a:path h="4872609" w="4872609">
                  <a:moveTo>
                    <a:pt x="1061593" y="2436241"/>
                  </a:moveTo>
                  <a:cubicBezTo>
                    <a:pt x="1061593" y="1687957"/>
                    <a:pt x="1688084" y="1061466"/>
                    <a:pt x="2436368" y="1061466"/>
                  </a:cubicBezTo>
                  <a:cubicBezTo>
                    <a:pt x="3202051" y="1061466"/>
                    <a:pt x="3811143" y="1687957"/>
                    <a:pt x="3811143" y="2436241"/>
                  </a:cubicBezTo>
                  <a:cubicBezTo>
                    <a:pt x="3811143" y="3201924"/>
                    <a:pt x="3202051" y="3811016"/>
                    <a:pt x="2436368" y="3811016"/>
                  </a:cubicBezTo>
                  <a:cubicBezTo>
                    <a:pt x="2436368" y="4872609"/>
                    <a:pt x="2436368" y="4872609"/>
                    <a:pt x="2436368" y="4872609"/>
                  </a:cubicBezTo>
                  <a:cubicBezTo>
                    <a:pt x="3776345" y="4872609"/>
                    <a:pt x="4872609" y="3776218"/>
                    <a:pt x="4872609" y="2436368"/>
                  </a:cubicBezTo>
                  <a:cubicBezTo>
                    <a:pt x="4872609" y="1096518"/>
                    <a:pt x="3776218" y="0"/>
                    <a:pt x="2436241" y="0"/>
                  </a:cubicBezTo>
                  <a:cubicBezTo>
                    <a:pt x="1096264" y="0"/>
                    <a:pt x="0" y="1096391"/>
                    <a:pt x="0" y="2436241"/>
                  </a:cubicBezTo>
                  <a:lnTo>
                    <a:pt x="1061593" y="2436241"/>
                  </a:lnTo>
                  <a:close/>
                </a:path>
              </a:pathLst>
            </a:custGeom>
            <a:solidFill>
              <a:srgbClr val="000000">
                <a:alpha val="16863"/>
              </a:srgbClr>
            </a:solidFill>
          </p:spPr>
        </p:sp>
      </p:grpSp>
      <p:grpSp>
        <p:nvGrpSpPr>
          <p:cNvPr name="Group 7" id="7"/>
          <p:cNvGrpSpPr/>
          <p:nvPr/>
        </p:nvGrpSpPr>
        <p:grpSpPr>
          <a:xfrm rot="0">
            <a:off x="4663469" y="3601048"/>
            <a:ext cx="3314591" cy="3326378"/>
            <a:chOff x="0" y="0"/>
            <a:chExt cx="4872604" cy="4889931"/>
          </a:xfrm>
        </p:grpSpPr>
        <p:sp>
          <p:nvSpPr>
            <p:cNvPr name="Freeform 8" id="8"/>
            <p:cNvSpPr/>
            <p:nvPr/>
          </p:nvSpPr>
          <p:spPr>
            <a:xfrm flipH="false" flipV="false" rot="0">
              <a:off x="0" y="0"/>
              <a:ext cx="4872609" cy="4889881"/>
            </a:xfrm>
            <a:custGeom>
              <a:avLst/>
              <a:gdLst/>
              <a:ahLst/>
              <a:cxnLst/>
              <a:rect r="r" b="b" t="t" l="l"/>
              <a:pathLst>
                <a:path h="4889881" w="4872609">
                  <a:moveTo>
                    <a:pt x="3811016" y="2453640"/>
                  </a:moveTo>
                  <a:cubicBezTo>
                    <a:pt x="3811016" y="3201924"/>
                    <a:pt x="3201924" y="3828415"/>
                    <a:pt x="2436241" y="3828415"/>
                  </a:cubicBezTo>
                  <a:cubicBezTo>
                    <a:pt x="1687957" y="3828415"/>
                    <a:pt x="1061466" y="3201924"/>
                    <a:pt x="1061466" y="2453640"/>
                  </a:cubicBezTo>
                  <a:cubicBezTo>
                    <a:pt x="1061466" y="1687957"/>
                    <a:pt x="1687957" y="1078865"/>
                    <a:pt x="2436241" y="1078865"/>
                  </a:cubicBezTo>
                  <a:cubicBezTo>
                    <a:pt x="2436241" y="0"/>
                    <a:pt x="2436241" y="0"/>
                    <a:pt x="2436241" y="0"/>
                  </a:cubicBezTo>
                  <a:cubicBezTo>
                    <a:pt x="1096391" y="0"/>
                    <a:pt x="0" y="1096264"/>
                    <a:pt x="0" y="2453640"/>
                  </a:cubicBezTo>
                  <a:cubicBezTo>
                    <a:pt x="0" y="3793617"/>
                    <a:pt x="1096391" y="4889881"/>
                    <a:pt x="2436241" y="4889881"/>
                  </a:cubicBezTo>
                  <a:cubicBezTo>
                    <a:pt x="3776091" y="4889881"/>
                    <a:pt x="4872609" y="3793617"/>
                    <a:pt x="4872609" y="2453640"/>
                  </a:cubicBezTo>
                  <a:lnTo>
                    <a:pt x="3811016" y="2453640"/>
                  </a:lnTo>
                  <a:close/>
                </a:path>
              </a:pathLst>
            </a:custGeom>
            <a:solidFill>
              <a:srgbClr val="000000">
                <a:alpha val="16863"/>
              </a:srgbClr>
            </a:solidFill>
          </p:spPr>
        </p:sp>
      </p:grpSp>
      <p:grpSp>
        <p:nvGrpSpPr>
          <p:cNvPr name="Group 9" id="9"/>
          <p:cNvGrpSpPr/>
          <p:nvPr/>
        </p:nvGrpSpPr>
        <p:grpSpPr>
          <a:xfrm rot="0">
            <a:off x="7257973" y="6184298"/>
            <a:ext cx="3314591" cy="3315573"/>
            <a:chOff x="0" y="0"/>
            <a:chExt cx="4872604" cy="4874047"/>
          </a:xfrm>
        </p:grpSpPr>
        <p:sp>
          <p:nvSpPr>
            <p:cNvPr name="Freeform 10" id="10"/>
            <p:cNvSpPr/>
            <p:nvPr/>
          </p:nvSpPr>
          <p:spPr>
            <a:xfrm flipH="false" flipV="false" rot="0">
              <a:off x="0" y="0"/>
              <a:ext cx="4872482" cy="4874006"/>
            </a:xfrm>
            <a:custGeom>
              <a:avLst/>
              <a:gdLst/>
              <a:ahLst/>
              <a:cxnLst/>
              <a:rect r="r" b="b" t="t" l="l"/>
              <a:pathLst>
                <a:path h="4874006" w="4872482">
                  <a:moveTo>
                    <a:pt x="3811016" y="2437003"/>
                  </a:moveTo>
                  <a:cubicBezTo>
                    <a:pt x="3811016" y="3202940"/>
                    <a:pt x="3201924" y="3812159"/>
                    <a:pt x="2436241" y="3812159"/>
                  </a:cubicBezTo>
                  <a:cubicBezTo>
                    <a:pt x="1687957" y="3812159"/>
                    <a:pt x="1061466" y="3202940"/>
                    <a:pt x="1061466" y="2437003"/>
                  </a:cubicBezTo>
                  <a:cubicBezTo>
                    <a:pt x="1061466" y="1688465"/>
                    <a:pt x="1687957" y="1061847"/>
                    <a:pt x="2436241" y="1061847"/>
                  </a:cubicBezTo>
                  <a:cubicBezTo>
                    <a:pt x="2436241" y="0"/>
                    <a:pt x="2436241" y="0"/>
                    <a:pt x="2436241" y="0"/>
                  </a:cubicBezTo>
                  <a:cubicBezTo>
                    <a:pt x="1096391" y="0"/>
                    <a:pt x="0" y="1096645"/>
                    <a:pt x="0" y="2437003"/>
                  </a:cubicBezTo>
                  <a:cubicBezTo>
                    <a:pt x="0" y="3777361"/>
                    <a:pt x="1096391" y="4874006"/>
                    <a:pt x="2436241" y="4874006"/>
                  </a:cubicBezTo>
                  <a:cubicBezTo>
                    <a:pt x="3776091" y="4874006"/>
                    <a:pt x="4872482" y="3777361"/>
                    <a:pt x="4872482" y="2437003"/>
                  </a:cubicBezTo>
                  <a:lnTo>
                    <a:pt x="3811016" y="2437003"/>
                  </a:lnTo>
                  <a:close/>
                </a:path>
              </a:pathLst>
            </a:custGeom>
            <a:solidFill>
              <a:srgbClr val="000000">
                <a:alpha val="16863"/>
              </a:srgbClr>
            </a:solidFill>
          </p:spPr>
        </p:sp>
      </p:grpSp>
      <p:grpSp>
        <p:nvGrpSpPr>
          <p:cNvPr name="Group 11" id="11"/>
          <p:cNvGrpSpPr/>
          <p:nvPr/>
        </p:nvGrpSpPr>
        <p:grpSpPr>
          <a:xfrm rot="0">
            <a:off x="5560558" y="4504031"/>
            <a:ext cx="1520413" cy="152041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555555">
                    <a:alpha val="100000"/>
                  </a:srgbClr>
                </a:gs>
              </a:gsLst>
              <a:lin ang="0"/>
            </a:gradFill>
          </p:spPr>
        </p:sp>
        <p:sp>
          <p:nvSpPr>
            <p:cNvPr name="TextBox 13" id="13"/>
            <p:cNvSpPr txBox="true"/>
            <p:nvPr/>
          </p:nvSpPr>
          <p:spPr>
            <a:xfrm>
              <a:off x="76200" y="57150"/>
              <a:ext cx="660400" cy="679450"/>
            </a:xfrm>
            <a:prstGeom prst="rect">
              <a:avLst/>
            </a:prstGeom>
          </p:spPr>
          <p:txBody>
            <a:bodyPr anchor="ctr" rtlCol="false" tIns="50800" lIns="50800" bIns="50800" rIns="50800"/>
            <a:lstStyle/>
            <a:p>
              <a:pPr algn="ctr">
                <a:lnSpc>
                  <a:spcPts val="2859"/>
                </a:lnSpc>
              </a:pPr>
            </a:p>
          </p:txBody>
        </p:sp>
      </p:grpSp>
      <p:grpSp>
        <p:nvGrpSpPr>
          <p:cNvPr name="Group 14" id="14"/>
          <p:cNvGrpSpPr/>
          <p:nvPr/>
        </p:nvGrpSpPr>
        <p:grpSpPr>
          <a:xfrm rot="0">
            <a:off x="8176114" y="7080847"/>
            <a:ext cx="1522475" cy="1522475"/>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555555">
                    <a:alpha val="100000"/>
                  </a:srgbClr>
                </a:gs>
              </a:gsLst>
              <a:lin ang="0"/>
            </a:gradFill>
          </p:spPr>
        </p:sp>
        <p:sp>
          <p:nvSpPr>
            <p:cNvPr name="TextBox 16" id="16"/>
            <p:cNvSpPr txBox="true"/>
            <p:nvPr/>
          </p:nvSpPr>
          <p:spPr>
            <a:xfrm>
              <a:off x="76200" y="57150"/>
              <a:ext cx="660400" cy="679450"/>
            </a:xfrm>
            <a:prstGeom prst="rect">
              <a:avLst/>
            </a:prstGeom>
          </p:spPr>
          <p:txBody>
            <a:bodyPr anchor="ctr" rtlCol="false" tIns="50800" lIns="50800" bIns="50800" rIns="50800"/>
            <a:lstStyle/>
            <a:p>
              <a:pPr algn="ctr">
                <a:lnSpc>
                  <a:spcPts val="2859"/>
                </a:lnSpc>
              </a:pPr>
            </a:p>
          </p:txBody>
        </p:sp>
      </p:grpSp>
      <p:grpSp>
        <p:nvGrpSpPr>
          <p:cNvPr name="Group 17" id="17"/>
          <p:cNvGrpSpPr/>
          <p:nvPr/>
        </p:nvGrpSpPr>
        <p:grpSpPr>
          <a:xfrm rot="0">
            <a:off x="8131948" y="4617656"/>
            <a:ext cx="1566642" cy="1566642"/>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000000">
                    <a:alpha val="100000"/>
                  </a:srgbClr>
                </a:gs>
                <a:gs pos="100000">
                  <a:srgbClr val="555555">
                    <a:alpha val="100000"/>
                  </a:srgbClr>
                </a:gs>
              </a:gsLst>
              <a:lin ang="0"/>
            </a:gradFill>
          </p:spPr>
        </p:sp>
        <p:sp>
          <p:nvSpPr>
            <p:cNvPr name="TextBox 19" id="19"/>
            <p:cNvSpPr txBox="true"/>
            <p:nvPr/>
          </p:nvSpPr>
          <p:spPr>
            <a:xfrm>
              <a:off x="76200" y="57150"/>
              <a:ext cx="660400" cy="679450"/>
            </a:xfrm>
            <a:prstGeom prst="rect">
              <a:avLst/>
            </a:prstGeom>
          </p:spPr>
          <p:txBody>
            <a:bodyPr anchor="ctr" rtlCol="false" tIns="50800" lIns="50800" bIns="50800" rIns="50800"/>
            <a:lstStyle/>
            <a:p>
              <a:pPr algn="ctr">
                <a:lnSpc>
                  <a:spcPts val="2859"/>
                </a:lnSpc>
              </a:pPr>
            </a:p>
          </p:txBody>
        </p:sp>
      </p:grpSp>
      <p:grpSp>
        <p:nvGrpSpPr>
          <p:cNvPr name="Group 20" id="20"/>
          <p:cNvGrpSpPr/>
          <p:nvPr/>
        </p:nvGrpSpPr>
        <p:grpSpPr>
          <a:xfrm rot="0">
            <a:off x="916860" y="3148979"/>
            <a:ext cx="5689104" cy="275488"/>
            <a:chOff x="0" y="0"/>
            <a:chExt cx="4519796" cy="218865"/>
          </a:xfrm>
        </p:grpSpPr>
        <p:sp>
          <p:nvSpPr>
            <p:cNvPr name="Freeform 21" id="21"/>
            <p:cNvSpPr/>
            <p:nvPr/>
          </p:nvSpPr>
          <p:spPr>
            <a:xfrm flipH="false" flipV="false" rot="0">
              <a:off x="0" y="0"/>
              <a:ext cx="4519796" cy="218865"/>
            </a:xfrm>
            <a:custGeom>
              <a:avLst/>
              <a:gdLst/>
              <a:ahLst/>
              <a:cxnLst/>
              <a:rect r="r" b="b" t="t" l="l"/>
              <a:pathLst>
                <a:path h="218865" w="4519796">
                  <a:moveTo>
                    <a:pt x="4316596" y="0"/>
                  </a:moveTo>
                  <a:lnTo>
                    <a:pt x="0" y="0"/>
                  </a:lnTo>
                  <a:lnTo>
                    <a:pt x="203200" y="218865"/>
                  </a:lnTo>
                  <a:lnTo>
                    <a:pt x="4519796" y="218865"/>
                  </a:lnTo>
                  <a:lnTo>
                    <a:pt x="4316596" y="0"/>
                  </a:lnTo>
                  <a:close/>
                </a:path>
              </a:pathLst>
            </a:custGeom>
            <a:solidFill>
              <a:srgbClr val="727070"/>
            </a:solidFill>
            <a:ln cap="sq">
              <a:noFill/>
              <a:prstDash val="solid"/>
              <a:miter/>
            </a:ln>
          </p:spPr>
        </p:sp>
        <p:sp>
          <p:nvSpPr>
            <p:cNvPr name="TextBox 22" id="22"/>
            <p:cNvSpPr txBox="true"/>
            <p:nvPr/>
          </p:nvSpPr>
          <p:spPr>
            <a:xfrm>
              <a:off x="101600" y="-19050"/>
              <a:ext cx="4316596" cy="237915"/>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23" id="23"/>
          <p:cNvGrpSpPr/>
          <p:nvPr/>
        </p:nvGrpSpPr>
        <p:grpSpPr>
          <a:xfrm rot="0">
            <a:off x="12085550" y="-131220"/>
            <a:ext cx="9534019" cy="1112295"/>
            <a:chOff x="0" y="0"/>
            <a:chExt cx="1876002" cy="218865"/>
          </a:xfrm>
        </p:grpSpPr>
        <p:sp>
          <p:nvSpPr>
            <p:cNvPr name="Freeform 24" id="24"/>
            <p:cNvSpPr/>
            <p:nvPr/>
          </p:nvSpPr>
          <p:spPr>
            <a:xfrm flipH="false" flipV="false" rot="0">
              <a:off x="0" y="0"/>
              <a:ext cx="1876002" cy="218865"/>
            </a:xfrm>
            <a:custGeom>
              <a:avLst/>
              <a:gdLst/>
              <a:ahLst/>
              <a:cxnLst/>
              <a:rect r="r" b="b" t="t" l="l"/>
              <a:pathLst>
                <a:path h="218865" w="1876002">
                  <a:moveTo>
                    <a:pt x="1672802" y="0"/>
                  </a:moveTo>
                  <a:lnTo>
                    <a:pt x="0" y="0"/>
                  </a:lnTo>
                  <a:lnTo>
                    <a:pt x="203200" y="218865"/>
                  </a:lnTo>
                  <a:lnTo>
                    <a:pt x="1876002" y="218865"/>
                  </a:lnTo>
                  <a:lnTo>
                    <a:pt x="1672802" y="0"/>
                  </a:lnTo>
                  <a:close/>
                </a:path>
              </a:pathLst>
            </a:custGeom>
            <a:solidFill>
              <a:srgbClr val="363636"/>
            </a:solidFill>
            <a:ln cap="sq">
              <a:noFill/>
              <a:prstDash val="solid"/>
              <a:miter/>
            </a:ln>
          </p:spPr>
        </p:sp>
        <p:sp>
          <p:nvSpPr>
            <p:cNvPr name="TextBox 25" id="25"/>
            <p:cNvSpPr txBox="true"/>
            <p:nvPr/>
          </p:nvSpPr>
          <p:spPr>
            <a:xfrm>
              <a:off x="101600" y="-19050"/>
              <a:ext cx="1672802" cy="237915"/>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AutoShape 26" id="26"/>
          <p:cNvSpPr/>
          <p:nvPr/>
        </p:nvSpPr>
        <p:spPr>
          <a:xfrm>
            <a:off x="-715490" y="962025"/>
            <a:ext cx="12921291" cy="0"/>
          </a:xfrm>
          <a:prstGeom prst="line">
            <a:avLst/>
          </a:prstGeom>
          <a:ln cap="flat" w="38100">
            <a:solidFill>
              <a:srgbClr val="000000"/>
            </a:solidFill>
            <a:prstDash val="solid"/>
            <a:headEnd type="none" len="sm" w="sm"/>
            <a:tailEnd type="none" len="sm" w="sm"/>
          </a:ln>
        </p:spPr>
      </p:sp>
      <p:sp>
        <p:nvSpPr>
          <p:cNvPr name="Freeform 27" id="27"/>
          <p:cNvSpPr/>
          <p:nvPr/>
        </p:nvSpPr>
        <p:spPr>
          <a:xfrm flipH="false" flipV="false" rot="0">
            <a:off x="5707649" y="4617656"/>
            <a:ext cx="1226230" cy="1226230"/>
          </a:xfrm>
          <a:custGeom>
            <a:avLst/>
            <a:gdLst/>
            <a:ahLst/>
            <a:cxnLst/>
            <a:rect r="r" b="b" t="t" l="l"/>
            <a:pathLst>
              <a:path h="1226230" w="1226230">
                <a:moveTo>
                  <a:pt x="0" y="0"/>
                </a:moveTo>
                <a:lnTo>
                  <a:pt x="1226230" y="0"/>
                </a:lnTo>
                <a:lnTo>
                  <a:pt x="1226230" y="1226230"/>
                </a:lnTo>
                <a:lnTo>
                  <a:pt x="0" y="122623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8" id="28"/>
          <p:cNvSpPr/>
          <p:nvPr/>
        </p:nvSpPr>
        <p:spPr>
          <a:xfrm flipH="false" flipV="false" rot="0">
            <a:off x="8339561" y="4754943"/>
            <a:ext cx="1151415" cy="1167468"/>
          </a:xfrm>
          <a:custGeom>
            <a:avLst/>
            <a:gdLst/>
            <a:ahLst/>
            <a:cxnLst/>
            <a:rect r="r" b="b" t="t" l="l"/>
            <a:pathLst>
              <a:path h="1167468" w="1151415">
                <a:moveTo>
                  <a:pt x="0" y="0"/>
                </a:moveTo>
                <a:lnTo>
                  <a:pt x="1151415" y="0"/>
                </a:lnTo>
                <a:lnTo>
                  <a:pt x="1151415" y="1167467"/>
                </a:lnTo>
                <a:lnTo>
                  <a:pt x="0" y="116746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9" id="29"/>
          <p:cNvSpPr/>
          <p:nvPr/>
        </p:nvSpPr>
        <p:spPr>
          <a:xfrm flipH="false" flipV="false" rot="0">
            <a:off x="8360951" y="7229964"/>
            <a:ext cx="1152802" cy="1180847"/>
          </a:xfrm>
          <a:custGeom>
            <a:avLst/>
            <a:gdLst/>
            <a:ahLst/>
            <a:cxnLst/>
            <a:rect r="r" b="b" t="t" l="l"/>
            <a:pathLst>
              <a:path h="1180847" w="1152802">
                <a:moveTo>
                  <a:pt x="0" y="0"/>
                </a:moveTo>
                <a:lnTo>
                  <a:pt x="1152802" y="0"/>
                </a:lnTo>
                <a:lnTo>
                  <a:pt x="1152802" y="1180847"/>
                </a:lnTo>
                <a:lnTo>
                  <a:pt x="0" y="11808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30" id="30"/>
          <p:cNvSpPr/>
          <p:nvPr/>
        </p:nvSpPr>
        <p:spPr>
          <a:xfrm flipH="false" flipV="false" rot="0">
            <a:off x="15804813" y="7820388"/>
            <a:ext cx="2095493" cy="2095493"/>
          </a:xfrm>
          <a:custGeom>
            <a:avLst/>
            <a:gdLst/>
            <a:ahLst/>
            <a:cxnLst/>
            <a:rect r="r" b="b" t="t" l="l"/>
            <a:pathLst>
              <a:path h="2095493" w="2095493">
                <a:moveTo>
                  <a:pt x="0" y="0"/>
                </a:moveTo>
                <a:lnTo>
                  <a:pt x="2095493" y="0"/>
                </a:lnTo>
                <a:lnTo>
                  <a:pt x="2095493" y="2095493"/>
                </a:lnTo>
                <a:lnTo>
                  <a:pt x="0" y="2095493"/>
                </a:lnTo>
                <a:lnTo>
                  <a:pt x="0" y="0"/>
                </a:lnTo>
                <a:close/>
              </a:path>
            </a:pathLst>
          </a:custGeom>
          <a:blipFill>
            <a:blip r:embed="rId8"/>
            <a:stretch>
              <a:fillRect l="0" t="0" r="0" b="0"/>
            </a:stretch>
          </a:blipFill>
        </p:spPr>
      </p:sp>
      <p:sp>
        <p:nvSpPr>
          <p:cNvPr name="Freeform 31" id="31"/>
          <p:cNvSpPr/>
          <p:nvPr/>
        </p:nvSpPr>
        <p:spPr>
          <a:xfrm flipH="false" flipV="false" rot="0">
            <a:off x="13513351" y="7820388"/>
            <a:ext cx="2092583" cy="2095493"/>
          </a:xfrm>
          <a:custGeom>
            <a:avLst/>
            <a:gdLst/>
            <a:ahLst/>
            <a:cxnLst/>
            <a:rect r="r" b="b" t="t" l="l"/>
            <a:pathLst>
              <a:path h="2095493" w="2092583">
                <a:moveTo>
                  <a:pt x="0" y="0"/>
                </a:moveTo>
                <a:lnTo>
                  <a:pt x="2092583" y="0"/>
                </a:lnTo>
                <a:lnTo>
                  <a:pt x="2092583" y="2095493"/>
                </a:lnTo>
                <a:lnTo>
                  <a:pt x="0" y="2095493"/>
                </a:lnTo>
                <a:lnTo>
                  <a:pt x="0" y="0"/>
                </a:lnTo>
                <a:close/>
              </a:path>
            </a:pathLst>
          </a:custGeom>
          <a:blipFill>
            <a:blip r:embed="rId9"/>
            <a:stretch>
              <a:fillRect l="0" t="0" r="0" b="0"/>
            </a:stretch>
          </a:blipFill>
        </p:spPr>
      </p:sp>
      <p:sp>
        <p:nvSpPr>
          <p:cNvPr name="TextBox 32" id="32"/>
          <p:cNvSpPr txBox="true"/>
          <p:nvPr/>
        </p:nvSpPr>
        <p:spPr>
          <a:xfrm rot="0">
            <a:off x="1827052" y="1197796"/>
            <a:ext cx="9308329" cy="1639213"/>
          </a:xfrm>
          <a:prstGeom prst="rect">
            <a:avLst/>
          </a:prstGeom>
        </p:spPr>
        <p:txBody>
          <a:bodyPr anchor="t" rtlCol="false" tIns="0" lIns="0" bIns="0" rIns="0">
            <a:spAutoFit/>
          </a:bodyPr>
          <a:lstStyle/>
          <a:p>
            <a:pPr algn="ctr" marL="0" indent="0" lvl="0">
              <a:lnSpc>
                <a:spcPts val="6548"/>
              </a:lnSpc>
              <a:spcBef>
                <a:spcPct val="0"/>
              </a:spcBef>
            </a:pPr>
            <a:r>
              <a:rPr lang="en-US" sz="4745" spc="37">
                <a:solidFill>
                  <a:srgbClr val="FFFFFF"/>
                </a:solidFill>
                <a:latin typeface="Archivo Black"/>
                <a:ea typeface="Archivo Black"/>
                <a:cs typeface="Archivo Black"/>
                <a:sym typeface="Archivo Black"/>
              </a:rPr>
              <a:t>A PERSONAL PERSPECTIVE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2F4F5"/>
        </a:solidFill>
      </p:bgPr>
    </p:bg>
    <p:spTree>
      <p:nvGrpSpPr>
        <p:cNvPr id="1" name=""/>
        <p:cNvGrpSpPr/>
        <p:nvPr/>
      </p:nvGrpSpPr>
      <p:grpSpPr>
        <a:xfrm>
          <a:off x="0" y="0"/>
          <a:ext cx="0" cy="0"/>
          <a:chOff x="0" y="0"/>
          <a:chExt cx="0" cy="0"/>
        </a:xfrm>
      </p:grpSpPr>
      <p:grpSp>
        <p:nvGrpSpPr>
          <p:cNvPr name="Group 2" id="2"/>
          <p:cNvGrpSpPr/>
          <p:nvPr/>
        </p:nvGrpSpPr>
        <p:grpSpPr>
          <a:xfrm rot="0">
            <a:off x="6455727" y="7409549"/>
            <a:ext cx="3189627" cy="8229600"/>
            <a:chOff x="0" y="0"/>
            <a:chExt cx="840066" cy="2167467"/>
          </a:xfrm>
        </p:grpSpPr>
        <p:sp>
          <p:nvSpPr>
            <p:cNvPr name="Freeform 3" id="3"/>
            <p:cNvSpPr/>
            <p:nvPr/>
          </p:nvSpPr>
          <p:spPr>
            <a:xfrm flipH="false" flipV="false" rot="0">
              <a:off x="0" y="0"/>
              <a:ext cx="840066" cy="2167467"/>
            </a:xfrm>
            <a:custGeom>
              <a:avLst/>
              <a:gdLst/>
              <a:ahLst/>
              <a:cxnLst/>
              <a:rect r="r" b="b" t="t" l="l"/>
              <a:pathLst>
                <a:path h="2167467" w="840066">
                  <a:moveTo>
                    <a:pt x="60680" y="0"/>
                  </a:moveTo>
                  <a:lnTo>
                    <a:pt x="779386" y="0"/>
                  </a:lnTo>
                  <a:cubicBezTo>
                    <a:pt x="795479" y="0"/>
                    <a:pt x="810914" y="6393"/>
                    <a:pt x="822294" y="17773"/>
                  </a:cubicBezTo>
                  <a:cubicBezTo>
                    <a:pt x="833673" y="29153"/>
                    <a:pt x="840066" y="44587"/>
                    <a:pt x="840066" y="60680"/>
                  </a:cubicBezTo>
                  <a:lnTo>
                    <a:pt x="840066" y="2106786"/>
                  </a:lnTo>
                  <a:cubicBezTo>
                    <a:pt x="840066" y="2140299"/>
                    <a:pt x="812899" y="2167467"/>
                    <a:pt x="779386" y="2167467"/>
                  </a:cubicBezTo>
                  <a:lnTo>
                    <a:pt x="60680" y="2167467"/>
                  </a:lnTo>
                  <a:cubicBezTo>
                    <a:pt x="27168" y="2167467"/>
                    <a:pt x="0" y="2140299"/>
                    <a:pt x="0" y="2106786"/>
                  </a:cubicBezTo>
                  <a:lnTo>
                    <a:pt x="0" y="60680"/>
                  </a:lnTo>
                  <a:cubicBezTo>
                    <a:pt x="0" y="27168"/>
                    <a:pt x="27168" y="0"/>
                    <a:pt x="60680" y="0"/>
                  </a:cubicBezTo>
                  <a:close/>
                </a:path>
              </a:pathLst>
            </a:custGeom>
            <a:solidFill>
              <a:srgbClr val="FFFBFB">
                <a:alpha val="86667"/>
              </a:srgbClr>
            </a:solidFill>
            <a:ln cap="rnd">
              <a:noFill/>
              <a:prstDash val="solid"/>
              <a:round/>
            </a:ln>
          </p:spPr>
        </p:sp>
        <p:sp>
          <p:nvSpPr>
            <p:cNvPr name="TextBox 4" id="4"/>
            <p:cNvSpPr txBox="true"/>
            <p:nvPr/>
          </p:nvSpPr>
          <p:spPr>
            <a:xfrm>
              <a:off x="0" y="-19050"/>
              <a:ext cx="840066" cy="2186517"/>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5" id="5"/>
          <p:cNvGrpSpPr/>
          <p:nvPr/>
        </p:nvGrpSpPr>
        <p:grpSpPr>
          <a:xfrm rot="0">
            <a:off x="10262700" y="6172200"/>
            <a:ext cx="3189627" cy="8229600"/>
            <a:chOff x="0" y="0"/>
            <a:chExt cx="840066" cy="2167467"/>
          </a:xfrm>
        </p:grpSpPr>
        <p:sp>
          <p:nvSpPr>
            <p:cNvPr name="Freeform 6" id="6"/>
            <p:cNvSpPr/>
            <p:nvPr/>
          </p:nvSpPr>
          <p:spPr>
            <a:xfrm flipH="false" flipV="false" rot="0">
              <a:off x="0" y="0"/>
              <a:ext cx="840066" cy="2167467"/>
            </a:xfrm>
            <a:custGeom>
              <a:avLst/>
              <a:gdLst/>
              <a:ahLst/>
              <a:cxnLst/>
              <a:rect r="r" b="b" t="t" l="l"/>
              <a:pathLst>
                <a:path h="2167467" w="840066">
                  <a:moveTo>
                    <a:pt x="60680" y="0"/>
                  </a:moveTo>
                  <a:lnTo>
                    <a:pt x="779386" y="0"/>
                  </a:lnTo>
                  <a:cubicBezTo>
                    <a:pt x="795479" y="0"/>
                    <a:pt x="810914" y="6393"/>
                    <a:pt x="822294" y="17773"/>
                  </a:cubicBezTo>
                  <a:cubicBezTo>
                    <a:pt x="833673" y="29153"/>
                    <a:pt x="840066" y="44587"/>
                    <a:pt x="840066" y="60680"/>
                  </a:cubicBezTo>
                  <a:lnTo>
                    <a:pt x="840066" y="2106786"/>
                  </a:lnTo>
                  <a:cubicBezTo>
                    <a:pt x="840066" y="2140299"/>
                    <a:pt x="812899" y="2167467"/>
                    <a:pt x="779386" y="2167467"/>
                  </a:cubicBezTo>
                  <a:lnTo>
                    <a:pt x="60680" y="2167467"/>
                  </a:lnTo>
                  <a:cubicBezTo>
                    <a:pt x="27168" y="2167467"/>
                    <a:pt x="0" y="2140299"/>
                    <a:pt x="0" y="2106786"/>
                  </a:cubicBezTo>
                  <a:lnTo>
                    <a:pt x="0" y="60680"/>
                  </a:lnTo>
                  <a:cubicBezTo>
                    <a:pt x="0" y="27168"/>
                    <a:pt x="27168" y="0"/>
                    <a:pt x="60680" y="0"/>
                  </a:cubicBezTo>
                  <a:close/>
                </a:path>
              </a:pathLst>
            </a:custGeom>
            <a:solidFill>
              <a:srgbClr val="FFFBFB">
                <a:alpha val="86667"/>
              </a:srgbClr>
            </a:solidFill>
            <a:ln cap="rnd">
              <a:noFill/>
              <a:prstDash val="solid"/>
              <a:round/>
            </a:ln>
          </p:spPr>
        </p:sp>
        <p:sp>
          <p:nvSpPr>
            <p:cNvPr name="TextBox 7" id="7"/>
            <p:cNvSpPr txBox="true"/>
            <p:nvPr/>
          </p:nvSpPr>
          <p:spPr>
            <a:xfrm>
              <a:off x="0" y="-19050"/>
              <a:ext cx="840066" cy="2186517"/>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8" id="8"/>
          <p:cNvGrpSpPr/>
          <p:nvPr/>
        </p:nvGrpSpPr>
        <p:grpSpPr>
          <a:xfrm rot="0">
            <a:off x="14069673" y="4761565"/>
            <a:ext cx="3189627" cy="8229600"/>
            <a:chOff x="0" y="0"/>
            <a:chExt cx="840066" cy="2167467"/>
          </a:xfrm>
        </p:grpSpPr>
        <p:sp>
          <p:nvSpPr>
            <p:cNvPr name="Freeform 9" id="9"/>
            <p:cNvSpPr/>
            <p:nvPr/>
          </p:nvSpPr>
          <p:spPr>
            <a:xfrm flipH="false" flipV="false" rot="0">
              <a:off x="0" y="0"/>
              <a:ext cx="840066" cy="2167467"/>
            </a:xfrm>
            <a:custGeom>
              <a:avLst/>
              <a:gdLst/>
              <a:ahLst/>
              <a:cxnLst/>
              <a:rect r="r" b="b" t="t" l="l"/>
              <a:pathLst>
                <a:path h="2167467" w="840066">
                  <a:moveTo>
                    <a:pt x="60680" y="0"/>
                  </a:moveTo>
                  <a:lnTo>
                    <a:pt x="779386" y="0"/>
                  </a:lnTo>
                  <a:cubicBezTo>
                    <a:pt x="795479" y="0"/>
                    <a:pt x="810914" y="6393"/>
                    <a:pt x="822294" y="17773"/>
                  </a:cubicBezTo>
                  <a:cubicBezTo>
                    <a:pt x="833673" y="29153"/>
                    <a:pt x="840066" y="44587"/>
                    <a:pt x="840066" y="60680"/>
                  </a:cubicBezTo>
                  <a:lnTo>
                    <a:pt x="840066" y="2106786"/>
                  </a:lnTo>
                  <a:cubicBezTo>
                    <a:pt x="840066" y="2140299"/>
                    <a:pt x="812899" y="2167467"/>
                    <a:pt x="779386" y="2167467"/>
                  </a:cubicBezTo>
                  <a:lnTo>
                    <a:pt x="60680" y="2167467"/>
                  </a:lnTo>
                  <a:cubicBezTo>
                    <a:pt x="27168" y="2167467"/>
                    <a:pt x="0" y="2140299"/>
                    <a:pt x="0" y="2106786"/>
                  </a:cubicBezTo>
                  <a:lnTo>
                    <a:pt x="0" y="60680"/>
                  </a:lnTo>
                  <a:cubicBezTo>
                    <a:pt x="0" y="27168"/>
                    <a:pt x="27168" y="0"/>
                    <a:pt x="60680" y="0"/>
                  </a:cubicBezTo>
                  <a:close/>
                </a:path>
              </a:pathLst>
            </a:custGeom>
            <a:solidFill>
              <a:srgbClr val="FFFBFB">
                <a:alpha val="86667"/>
              </a:srgbClr>
            </a:solidFill>
            <a:ln cap="rnd">
              <a:noFill/>
              <a:prstDash val="solid"/>
              <a:round/>
            </a:ln>
          </p:spPr>
        </p:sp>
        <p:sp>
          <p:nvSpPr>
            <p:cNvPr name="TextBox 10" id="10"/>
            <p:cNvSpPr txBox="true"/>
            <p:nvPr/>
          </p:nvSpPr>
          <p:spPr>
            <a:xfrm>
              <a:off x="0" y="-19050"/>
              <a:ext cx="840066" cy="2186517"/>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1" id="11"/>
          <p:cNvGrpSpPr/>
          <p:nvPr/>
        </p:nvGrpSpPr>
        <p:grpSpPr>
          <a:xfrm rot="0">
            <a:off x="1646045" y="1988135"/>
            <a:ext cx="8616655" cy="3155365"/>
            <a:chOff x="0" y="0"/>
            <a:chExt cx="2269407" cy="831043"/>
          </a:xfrm>
        </p:grpSpPr>
        <p:sp>
          <p:nvSpPr>
            <p:cNvPr name="Freeform 12" id="12"/>
            <p:cNvSpPr/>
            <p:nvPr/>
          </p:nvSpPr>
          <p:spPr>
            <a:xfrm flipH="false" flipV="false" rot="0">
              <a:off x="0" y="0"/>
              <a:ext cx="2269407" cy="831043"/>
            </a:xfrm>
            <a:custGeom>
              <a:avLst/>
              <a:gdLst/>
              <a:ahLst/>
              <a:cxnLst/>
              <a:rect r="r" b="b" t="t" l="l"/>
              <a:pathLst>
                <a:path h="831043" w="2269407">
                  <a:moveTo>
                    <a:pt x="22462" y="0"/>
                  </a:moveTo>
                  <a:lnTo>
                    <a:pt x="2246945" y="0"/>
                  </a:lnTo>
                  <a:cubicBezTo>
                    <a:pt x="2259350" y="0"/>
                    <a:pt x="2269407" y="10057"/>
                    <a:pt x="2269407" y="22462"/>
                  </a:cubicBezTo>
                  <a:lnTo>
                    <a:pt x="2269407" y="808580"/>
                  </a:lnTo>
                  <a:cubicBezTo>
                    <a:pt x="2269407" y="820986"/>
                    <a:pt x="2259350" y="831043"/>
                    <a:pt x="2246945" y="831043"/>
                  </a:cubicBezTo>
                  <a:lnTo>
                    <a:pt x="22462" y="831043"/>
                  </a:lnTo>
                  <a:cubicBezTo>
                    <a:pt x="10057" y="831043"/>
                    <a:pt x="0" y="820986"/>
                    <a:pt x="0" y="808580"/>
                  </a:cubicBezTo>
                  <a:lnTo>
                    <a:pt x="0" y="22462"/>
                  </a:lnTo>
                  <a:cubicBezTo>
                    <a:pt x="0" y="10057"/>
                    <a:pt x="10057" y="0"/>
                    <a:pt x="22462" y="0"/>
                  </a:cubicBezTo>
                  <a:close/>
                </a:path>
              </a:pathLst>
            </a:custGeom>
            <a:solidFill>
              <a:srgbClr val="FFFBFB">
                <a:alpha val="86667"/>
              </a:srgbClr>
            </a:solidFill>
          </p:spPr>
        </p:sp>
        <p:sp>
          <p:nvSpPr>
            <p:cNvPr name="TextBox 13" id="13"/>
            <p:cNvSpPr txBox="true"/>
            <p:nvPr/>
          </p:nvSpPr>
          <p:spPr>
            <a:xfrm>
              <a:off x="0" y="-19050"/>
              <a:ext cx="2269407" cy="850093"/>
            </a:xfrm>
            <a:prstGeom prst="rect">
              <a:avLst/>
            </a:prstGeom>
          </p:spPr>
          <p:txBody>
            <a:bodyPr anchor="ctr" rtlCol="false" tIns="50800" lIns="50800" bIns="50800" rIns="50800"/>
            <a:lstStyle/>
            <a:p>
              <a:pPr algn="ctr">
                <a:lnSpc>
                  <a:spcPts val="2859"/>
                </a:lnSpc>
              </a:pPr>
            </a:p>
          </p:txBody>
        </p:sp>
      </p:grpSp>
      <p:grpSp>
        <p:nvGrpSpPr>
          <p:cNvPr name="Group 14" id="14"/>
          <p:cNvGrpSpPr/>
          <p:nvPr/>
        </p:nvGrpSpPr>
        <p:grpSpPr>
          <a:xfrm rot="0">
            <a:off x="2310077" y="8063251"/>
            <a:ext cx="3189627" cy="8229600"/>
            <a:chOff x="0" y="0"/>
            <a:chExt cx="840066" cy="2167467"/>
          </a:xfrm>
        </p:grpSpPr>
        <p:sp>
          <p:nvSpPr>
            <p:cNvPr name="Freeform 15" id="15"/>
            <p:cNvSpPr/>
            <p:nvPr/>
          </p:nvSpPr>
          <p:spPr>
            <a:xfrm flipH="false" flipV="false" rot="0">
              <a:off x="0" y="0"/>
              <a:ext cx="840066" cy="2167467"/>
            </a:xfrm>
            <a:custGeom>
              <a:avLst/>
              <a:gdLst/>
              <a:ahLst/>
              <a:cxnLst/>
              <a:rect r="r" b="b" t="t" l="l"/>
              <a:pathLst>
                <a:path h="2167467" w="840066">
                  <a:moveTo>
                    <a:pt x="60680" y="0"/>
                  </a:moveTo>
                  <a:lnTo>
                    <a:pt x="779386" y="0"/>
                  </a:lnTo>
                  <a:cubicBezTo>
                    <a:pt x="795479" y="0"/>
                    <a:pt x="810914" y="6393"/>
                    <a:pt x="822294" y="17773"/>
                  </a:cubicBezTo>
                  <a:cubicBezTo>
                    <a:pt x="833673" y="29153"/>
                    <a:pt x="840066" y="44587"/>
                    <a:pt x="840066" y="60680"/>
                  </a:cubicBezTo>
                  <a:lnTo>
                    <a:pt x="840066" y="2106786"/>
                  </a:lnTo>
                  <a:cubicBezTo>
                    <a:pt x="840066" y="2140299"/>
                    <a:pt x="812899" y="2167467"/>
                    <a:pt x="779386" y="2167467"/>
                  </a:cubicBezTo>
                  <a:lnTo>
                    <a:pt x="60680" y="2167467"/>
                  </a:lnTo>
                  <a:cubicBezTo>
                    <a:pt x="27168" y="2167467"/>
                    <a:pt x="0" y="2140299"/>
                    <a:pt x="0" y="2106786"/>
                  </a:cubicBezTo>
                  <a:lnTo>
                    <a:pt x="0" y="60680"/>
                  </a:lnTo>
                  <a:cubicBezTo>
                    <a:pt x="0" y="27168"/>
                    <a:pt x="27168" y="0"/>
                    <a:pt x="60680" y="0"/>
                  </a:cubicBezTo>
                  <a:close/>
                </a:path>
              </a:pathLst>
            </a:custGeom>
            <a:solidFill>
              <a:srgbClr val="FFFBFB">
                <a:alpha val="86667"/>
              </a:srgbClr>
            </a:solidFill>
            <a:ln cap="rnd">
              <a:noFill/>
              <a:prstDash val="solid"/>
              <a:round/>
            </a:ln>
          </p:spPr>
        </p:sp>
        <p:sp>
          <p:nvSpPr>
            <p:cNvPr name="TextBox 16" id="16"/>
            <p:cNvSpPr txBox="true"/>
            <p:nvPr/>
          </p:nvSpPr>
          <p:spPr>
            <a:xfrm>
              <a:off x="0" y="-19050"/>
              <a:ext cx="840066" cy="2186517"/>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17" id="17"/>
          <p:cNvSpPr/>
          <p:nvPr/>
        </p:nvSpPr>
        <p:spPr>
          <a:xfrm flipH="false" flipV="false" rot="0">
            <a:off x="3107460" y="8876365"/>
            <a:ext cx="1594861" cy="1457304"/>
          </a:xfrm>
          <a:custGeom>
            <a:avLst/>
            <a:gdLst/>
            <a:ahLst/>
            <a:cxnLst/>
            <a:rect r="r" b="b" t="t" l="l"/>
            <a:pathLst>
              <a:path h="1457304" w="1594861">
                <a:moveTo>
                  <a:pt x="0" y="0"/>
                </a:moveTo>
                <a:lnTo>
                  <a:pt x="1594861" y="0"/>
                </a:lnTo>
                <a:lnTo>
                  <a:pt x="1594861" y="1457304"/>
                </a:lnTo>
                <a:lnTo>
                  <a:pt x="0" y="1457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8" id="18"/>
          <p:cNvSpPr/>
          <p:nvPr/>
        </p:nvSpPr>
        <p:spPr>
          <a:xfrm flipH="false" flipV="false" rot="0">
            <a:off x="7346339" y="8612913"/>
            <a:ext cx="1408405" cy="1403123"/>
          </a:xfrm>
          <a:custGeom>
            <a:avLst/>
            <a:gdLst/>
            <a:ahLst/>
            <a:cxnLst/>
            <a:rect r="r" b="b" t="t" l="l"/>
            <a:pathLst>
              <a:path h="1403123" w="1408405">
                <a:moveTo>
                  <a:pt x="0" y="0"/>
                </a:moveTo>
                <a:lnTo>
                  <a:pt x="1408404" y="0"/>
                </a:lnTo>
                <a:lnTo>
                  <a:pt x="1408404" y="1403123"/>
                </a:lnTo>
                <a:lnTo>
                  <a:pt x="0" y="140312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9" id="19"/>
          <p:cNvSpPr/>
          <p:nvPr/>
        </p:nvSpPr>
        <p:spPr>
          <a:xfrm flipH="false" flipV="false" rot="0">
            <a:off x="11269197" y="7377629"/>
            <a:ext cx="1176633" cy="1936845"/>
          </a:xfrm>
          <a:custGeom>
            <a:avLst/>
            <a:gdLst/>
            <a:ahLst/>
            <a:cxnLst/>
            <a:rect r="r" b="b" t="t" l="l"/>
            <a:pathLst>
              <a:path h="1936845" w="1176633">
                <a:moveTo>
                  <a:pt x="0" y="0"/>
                </a:moveTo>
                <a:lnTo>
                  <a:pt x="1176633" y="0"/>
                </a:lnTo>
                <a:lnTo>
                  <a:pt x="1176633" y="1936845"/>
                </a:lnTo>
                <a:lnTo>
                  <a:pt x="0" y="193684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0" id="20"/>
          <p:cNvSpPr/>
          <p:nvPr/>
        </p:nvSpPr>
        <p:spPr>
          <a:xfrm flipH="false" flipV="false" rot="0">
            <a:off x="14763699" y="6065680"/>
            <a:ext cx="1801575" cy="1675465"/>
          </a:xfrm>
          <a:custGeom>
            <a:avLst/>
            <a:gdLst/>
            <a:ahLst/>
            <a:cxnLst/>
            <a:rect r="r" b="b" t="t" l="l"/>
            <a:pathLst>
              <a:path h="1675465" w="1801575">
                <a:moveTo>
                  <a:pt x="0" y="0"/>
                </a:moveTo>
                <a:lnTo>
                  <a:pt x="1801575" y="0"/>
                </a:lnTo>
                <a:lnTo>
                  <a:pt x="1801575" y="1675465"/>
                </a:lnTo>
                <a:lnTo>
                  <a:pt x="0" y="167546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1" id="21"/>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10">
              <a:alphaModFix amt="30000"/>
            </a:blip>
            <a:stretch>
              <a:fillRect l="0" t="-2888" r="0" b="-2888"/>
            </a:stretch>
          </a:blipFill>
        </p:spPr>
      </p:sp>
      <p:sp>
        <p:nvSpPr>
          <p:cNvPr name="Freeform 22" id="22"/>
          <p:cNvSpPr/>
          <p:nvPr/>
        </p:nvSpPr>
        <p:spPr>
          <a:xfrm flipH="false" flipV="false" rot="0">
            <a:off x="13489296" y="179137"/>
            <a:ext cx="2092583" cy="2095493"/>
          </a:xfrm>
          <a:custGeom>
            <a:avLst/>
            <a:gdLst/>
            <a:ahLst/>
            <a:cxnLst/>
            <a:rect r="r" b="b" t="t" l="l"/>
            <a:pathLst>
              <a:path h="2095493" w="2092583">
                <a:moveTo>
                  <a:pt x="0" y="0"/>
                </a:moveTo>
                <a:lnTo>
                  <a:pt x="2092583" y="0"/>
                </a:lnTo>
                <a:lnTo>
                  <a:pt x="2092583" y="2095493"/>
                </a:lnTo>
                <a:lnTo>
                  <a:pt x="0" y="2095493"/>
                </a:lnTo>
                <a:lnTo>
                  <a:pt x="0" y="0"/>
                </a:lnTo>
                <a:close/>
              </a:path>
            </a:pathLst>
          </a:custGeom>
          <a:blipFill>
            <a:blip r:embed="rId11"/>
            <a:stretch>
              <a:fillRect l="0" t="0" r="0" b="0"/>
            </a:stretch>
          </a:blipFill>
        </p:spPr>
      </p:sp>
      <p:sp>
        <p:nvSpPr>
          <p:cNvPr name="Freeform 23" id="23"/>
          <p:cNvSpPr/>
          <p:nvPr/>
        </p:nvSpPr>
        <p:spPr>
          <a:xfrm flipH="false" flipV="false" rot="0">
            <a:off x="15931453" y="179137"/>
            <a:ext cx="2095493" cy="2095493"/>
          </a:xfrm>
          <a:custGeom>
            <a:avLst/>
            <a:gdLst/>
            <a:ahLst/>
            <a:cxnLst/>
            <a:rect r="r" b="b" t="t" l="l"/>
            <a:pathLst>
              <a:path h="2095493" w="2095493">
                <a:moveTo>
                  <a:pt x="0" y="0"/>
                </a:moveTo>
                <a:lnTo>
                  <a:pt x="2095493" y="0"/>
                </a:lnTo>
                <a:lnTo>
                  <a:pt x="2095493" y="2095493"/>
                </a:lnTo>
                <a:lnTo>
                  <a:pt x="0" y="2095493"/>
                </a:lnTo>
                <a:lnTo>
                  <a:pt x="0" y="0"/>
                </a:lnTo>
                <a:close/>
              </a:path>
            </a:pathLst>
          </a:custGeom>
          <a:blipFill>
            <a:blip r:embed="rId12"/>
            <a:stretch>
              <a:fillRect l="0" t="0" r="0" b="0"/>
            </a:stretch>
          </a:blipFill>
        </p:spPr>
      </p:sp>
      <p:sp>
        <p:nvSpPr>
          <p:cNvPr name="TextBox 24" id="24"/>
          <p:cNvSpPr txBox="true"/>
          <p:nvPr/>
        </p:nvSpPr>
        <p:spPr>
          <a:xfrm rot="0">
            <a:off x="2108006" y="2179380"/>
            <a:ext cx="7692734" cy="2582184"/>
          </a:xfrm>
          <a:prstGeom prst="rect">
            <a:avLst/>
          </a:prstGeom>
        </p:spPr>
        <p:txBody>
          <a:bodyPr anchor="t" rtlCol="false" tIns="0" lIns="0" bIns="0" rIns="0">
            <a:spAutoFit/>
          </a:bodyPr>
          <a:lstStyle/>
          <a:p>
            <a:pPr algn="ctr">
              <a:lnSpc>
                <a:spcPts val="6845"/>
              </a:lnSpc>
            </a:pPr>
            <a:r>
              <a:rPr lang="en-US" sz="4960" spc="173">
                <a:solidFill>
                  <a:srgbClr val="010101"/>
                </a:solidFill>
                <a:latin typeface="Archivo Black"/>
                <a:ea typeface="Archivo Black"/>
                <a:cs typeface="Archivo Black"/>
                <a:sym typeface="Archivo Black"/>
              </a:rPr>
              <a:t>STRESS &amp; THE FIRST RESPONDER</a:t>
            </a:r>
          </a:p>
          <a:p>
            <a:pPr algn="ctr" marL="0" indent="0" lvl="0">
              <a:lnSpc>
                <a:spcPts val="6845"/>
              </a:lnSpc>
              <a:spcBef>
                <a:spcPct val="0"/>
              </a:spcBef>
            </a:pPr>
            <a:r>
              <a:rPr lang="en-US" sz="4960" spc="173">
                <a:solidFill>
                  <a:srgbClr val="010101"/>
                </a:solidFill>
                <a:latin typeface="Archivo Black"/>
                <a:ea typeface="Archivo Black"/>
                <a:cs typeface="Archivo Black"/>
                <a:sym typeface="Archivo Black"/>
              </a:rPr>
              <a:t>BRAIN</a:t>
            </a:r>
          </a:p>
        </p:txBody>
      </p:sp>
      <p:sp>
        <p:nvSpPr>
          <p:cNvPr name="TextBox 25" id="25"/>
          <p:cNvSpPr txBox="true"/>
          <p:nvPr/>
        </p:nvSpPr>
        <p:spPr>
          <a:xfrm rot="0">
            <a:off x="6645237" y="7703045"/>
            <a:ext cx="2810608" cy="731681"/>
          </a:xfrm>
          <a:prstGeom prst="rect">
            <a:avLst/>
          </a:prstGeom>
        </p:spPr>
        <p:txBody>
          <a:bodyPr anchor="t" rtlCol="false" tIns="0" lIns="0" bIns="0" rIns="0">
            <a:spAutoFit/>
          </a:bodyPr>
          <a:lstStyle/>
          <a:p>
            <a:pPr algn="ctr">
              <a:lnSpc>
                <a:spcPts val="2980"/>
              </a:lnSpc>
            </a:pPr>
            <a:r>
              <a:rPr lang="en-US" b="true" sz="2159" spc="30">
                <a:solidFill>
                  <a:srgbClr val="040506"/>
                </a:solidFill>
                <a:latin typeface="Montserrat Bold"/>
                <a:ea typeface="Montserrat Bold"/>
                <a:cs typeface="Montserrat Bold"/>
                <a:sym typeface="Montserrat Bold"/>
              </a:rPr>
              <a:t>Impaired Hippocampus</a:t>
            </a:r>
          </a:p>
        </p:txBody>
      </p:sp>
      <p:sp>
        <p:nvSpPr>
          <p:cNvPr name="TextBox 26" id="26"/>
          <p:cNvSpPr txBox="true"/>
          <p:nvPr/>
        </p:nvSpPr>
        <p:spPr>
          <a:xfrm rot="0">
            <a:off x="10225731" y="6569647"/>
            <a:ext cx="3263565" cy="731681"/>
          </a:xfrm>
          <a:prstGeom prst="rect">
            <a:avLst/>
          </a:prstGeom>
        </p:spPr>
        <p:txBody>
          <a:bodyPr anchor="t" rtlCol="false" tIns="0" lIns="0" bIns="0" rIns="0">
            <a:spAutoFit/>
          </a:bodyPr>
          <a:lstStyle/>
          <a:p>
            <a:pPr algn="ctr" marL="0" indent="0" lvl="0">
              <a:lnSpc>
                <a:spcPts val="2980"/>
              </a:lnSpc>
              <a:spcBef>
                <a:spcPct val="0"/>
              </a:spcBef>
            </a:pPr>
            <a:r>
              <a:rPr lang="en-US" b="true" sz="2159" spc="30">
                <a:solidFill>
                  <a:srgbClr val="040506"/>
                </a:solidFill>
                <a:latin typeface="Montserrat Bold"/>
                <a:ea typeface="Montserrat Bold"/>
                <a:cs typeface="Montserrat Bold"/>
                <a:sym typeface="Montserrat Bold"/>
              </a:rPr>
              <a:t>Improved Negative Processing</a:t>
            </a:r>
          </a:p>
        </p:txBody>
      </p:sp>
      <p:sp>
        <p:nvSpPr>
          <p:cNvPr name="TextBox 27" id="27"/>
          <p:cNvSpPr txBox="true"/>
          <p:nvPr/>
        </p:nvSpPr>
        <p:spPr>
          <a:xfrm rot="0">
            <a:off x="14349773" y="5105400"/>
            <a:ext cx="2629427" cy="731681"/>
          </a:xfrm>
          <a:prstGeom prst="rect">
            <a:avLst/>
          </a:prstGeom>
        </p:spPr>
        <p:txBody>
          <a:bodyPr anchor="t" rtlCol="false" tIns="0" lIns="0" bIns="0" rIns="0">
            <a:spAutoFit/>
          </a:bodyPr>
          <a:lstStyle/>
          <a:p>
            <a:pPr algn="ctr">
              <a:lnSpc>
                <a:spcPts val="2980"/>
              </a:lnSpc>
            </a:pPr>
            <a:r>
              <a:rPr lang="en-US" b="true" sz="2159" spc="30">
                <a:solidFill>
                  <a:srgbClr val="040506"/>
                </a:solidFill>
                <a:latin typeface="Montserrat Bold"/>
                <a:ea typeface="Montserrat Bold"/>
                <a:cs typeface="Montserrat Bold"/>
                <a:sym typeface="Montserrat Bold"/>
              </a:rPr>
              <a:t>Overactive</a:t>
            </a:r>
          </a:p>
          <a:p>
            <a:pPr algn="ctr" marL="0" indent="0" lvl="0">
              <a:lnSpc>
                <a:spcPts val="2980"/>
              </a:lnSpc>
              <a:spcBef>
                <a:spcPct val="0"/>
              </a:spcBef>
            </a:pPr>
            <a:r>
              <a:rPr lang="en-US" b="true" sz="2159" spc="30">
                <a:solidFill>
                  <a:srgbClr val="040506"/>
                </a:solidFill>
                <a:latin typeface="Montserrat Bold"/>
                <a:ea typeface="Montserrat Bold"/>
                <a:cs typeface="Montserrat Bold"/>
                <a:sym typeface="Montserrat Bold"/>
              </a:rPr>
              <a:t>Amygdala</a:t>
            </a:r>
          </a:p>
        </p:txBody>
      </p:sp>
      <p:sp>
        <p:nvSpPr>
          <p:cNvPr name="TextBox 28" id="28"/>
          <p:cNvSpPr txBox="true"/>
          <p:nvPr/>
        </p:nvSpPr>
        <p:spPr>
          <a:xfrm rot="0">
            <a:off x="2499586" y="8228022"/>
            <a:ext cx="2810608" cy="731681"/>
          </a:xfrm>
          <a:prstGeom prst="rect">
            <a:avLst/>
          </a:prstGeom>
        </p:spPr>
        <p:txBody>
          <a:bodyPr anchor="t" rtlCol="false" tIns="0" lIns="0" bIns="0" rIns="0">
            <a:spAutoFit/>
          </a:bodyPr>
          <a:lstStyle/>
          <a:p>
            <a:pPr algn="ctr">
              <a:lnSpc>
                <a:spcPts val="2980"/>
              </a:lnSpc>
            </a:pPr>
            <a:r>
              <a:rPr lang="en-US" b="true" sz="2159" spc="30">
                <a:solidFill>
                  <a:srgbClr val="040506"/>
                </a:solidFill>
                <a:latin typeface="Montserrat Bold"/>
                <a:ea typeface="Montserrat Bold"/>
                <a:cs typeface="Montserrat Bold"/>
                <a:sym typeface="Montserrat Bold"/>
              </a:rPr>
              <a:t>Reduced Grey Matter</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2F4F5"/>
        </a:solidFill>
      </p:bgPr>
    </p:bg>
    <p:spTree>
      <p:nvGrpSpPr>
        <p:cNvPr id="1" name=""/>
        <p:cNvGrpSpPr/>
        <p:nvPr/>
      </p:nvGrpSpPr>
      <p:grpSpPr>
        <a:xfrm>
          <a:off x="0" y="0"/>
          <a:ext cx="0" cy="0"/>
          <a:chOff x="0" y="0"/>
          <a:chExt cx="0" cy="0"/>
        </a:xfrm>
      </p:grpSpPr>
      <p:grpSp>
        <p:nvGrpSpPr>
          <p:cNvPr name="Group 2" id="2"/>
          <p:cNvGrpSpPr/>
          <p:nvPr/>
        </p:nvGrpSpPr>
        <p:grpSpPr>
          <a:xfrm rot="0">
            <a:off x="6455727" y="7409549"/>
            <a:ext cx="3189627" cy="8229600"/>
            <a:chOff x="0" y="0"/>
            <a:chExt cx="840066" cy="2167467"/>
          </a:xfrm>
        </p:grpSpPr>
        <p:sp>
          <p:nvSpPr>
            <p:cNvPr name="Freeform 3" id="3"/>
            <p:cNvSpPr/>
            <p:nvPr/>
          </p:nvSpPr>
          <p:spPr>
            <a:xfrm flipH="false" flipV="false" rot="0">
              <a:off x="0" y="0"/>
              <a:ext cx="840066" cy="2167467"/>
            </a:xfrm>
            <a:custGeom>
              <a:avLst/>
              <a:gdLst/>
              <a:ahLst/>
              <a:cxnLst/>
              <a:rect r="r" b="b" t="t" l="l"/>
              <a:pathLst>
                <a:path h="2167467" w="840066">
                  <a:moveTo>
                    <a:pt x="60680" y="0"/>
                  </a:moveTo>
                  <a:lnTo>
                    <a:pt x="779386" y="0"/>
                  </a:lnTo>
                  <a:cubicBezTo>
                    <a:pt x="795479" y="0"/>
                    <a:pt x="810914" y="6393"/>
                    <a:pt x="822294" y="17773"/>
                  </a:cubicBezTo>
                  <a:cubicBezTo>
                    <a:pt x="833673" y="29153"/>
                    <a:pt x="840066" y="44587"/>
                    <a:pt x="840066" y="60680"/>
                  </a:cubicBezTo>
                  <a:lnTo>
                    <a:pt x="840066" y="2106786"/>
                  </a:lnTo>
                  <a:cubicBezTo>
                    <a:pt x="840066" y="2140299"/>
                    <a:pt x="812899" y="2167467"/>
                    <a:pt x="779386" y="2167467"/>
                  </a:cubicBezTo>
                  <a:lnTo>
                    <a:pt x="60680" y="2167467"/>
                  </a:lnTo>
                  <a:cubicBezTo>
                    <a:pt x="27168" y="2167467"/>
                    <a:pt x="0" y="2140299"/>
                    <a:pt x="0" y="2106786"/>
                  </a:cubicBezTo>
                  <a:lnTo>
                    <a:pt x="0" y="60680"/>
                  </a:lnTo>
                  <a:cubicBezTo>
                    <a:pt x="0" y="27168"/>
                    <a:pt x="27168" y="0"/>
                    <a:pt x="60680" y="0"/>
                  </a:cubicBezTo>
                  <a:close/>
                </a:path>
              </a:pathLst>
            </a:custGeom>
            <a:solidFill>
              <a:srgbClr val="FFFBFB">
                <a:alpha val="86667"/>
              </a:srgbClr>
            </a:solidFill>
            <a:ln cap="rnd">
              <a:noFill/>
              <a:prstDash val="solid"/>
              <a:round/>
            </a:ln>
          </p:spPr>
        </p:sp>
        <p:sp>
          <p:nvSpPr>
            <p:cNvPr name="TextBox 4" id="4"/>
            <p:cNvSpPr txBox="true"/>
            <p:nvPr/>
          </p:nvSpPr>
          <p:spPr>
            <a:xfrm>
              <a:off x="0" y="-19050"/>
              <a:ext cx="840066" cy="2186517"/>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5" id="5"/>
          <p:cNvGrpSpPr/>
          <p:nvPr/>
        </p:nvGrpSpPr>
        <p:grpSpPr>
          <a:xfrm rot="0">
            <a:off x="10262700" y="6172200"/>
            <a:ext cx="3189627" cy="8229600"/>
            <a:chOff x="0" y="0"/>
            <a:chExt cx="840066" cy="2167467"/>
          </a:xfrm>
        </p:grpSpPr>
        <p:sp>
          <p:nvSpPr>
            <p:cNvPr name="Freeform 6" id="6"/>
            <p:cNvSpPr/>
            <p:nvPr/>
          </p:nvSpPr>
          <p:spPr>
            <a:xfrm flipH="false" flipV="false" rot="0">
              <a:off x="0" y="0"/>
              <a:ext cx="840066" cy="2167467"/>
            </a:xfrm>
            <a:custGeom>
              <a:avLst/>
              <a:gdLst/>
              <a:ahLst/>
              <a:cxnLst/>
              <a:rect r="r" b="b" t="t" l="l"/>
              <a:pathLst>
                <a:path h="2167467" w="840066">
                  <a:moveTo>
                    <a:pt x="60680" y="0"/>
                  </a:moveTo>
                  <a:lnTo>
                    <a:pt x="779386" y="0"/>
                  </a:lnTo>
                  <a:cubicBezTo>
                    <a:pt x="795479" y="0"/>
                    <a:pt x="810914" y="6393"/>
                    <a:pt x="822294" y="17773"/>
                  </a:cubicBezTo>
                  <a:cubicBezTo>
                    <a:pt x="833673" y="29153"/>
                    <a:pt x="840066" y="44587"/>
                    <a:pt x="840066" y="60680"/>
                  </a:cubicBezTo>
                  <a:lnTo>
                    <a:pt x="840066" y="2106786"/>
                  </a:lnTo>
                  <a:cubicBezTo>
                    <a:pt x="840066" y="2140299"/>
                    <a:pt x="812899" y="2167467"/>
                    <a:pt x="779386" y="2167467"/>
                  </a:cubicBezTo>
                  <a:lnTo>
                    <a:pt x="60680" y="2167467"/>
                  </a:lnTo>
                  <a:cubicBezTo>
                    <a:pt x="27168" y="2167467"/>
                    <a:pt x="0" y="2140299"/>
                    <a:pt x="0" y="2106786"/>
                  </a:cubicBezTo>
                  <a:lnTo>
                    <a:pt x="0" y="60680"/>
                  </a:lnTo>
                  <a:cubicBezTo>
                    <a:pt x="0" y="27168"/>
                    <a:pt x="27168" y="0"/>
                    <a:pt x="60680" y="0"/>
                  </a:cubicBezTo>
                  <a:close/>
                </a:path>
              </a:pathLst>
            </a:custGeom>
            <a:solidFill>
              <a:srgbClr val="FFFBFB">
                <a:alpha val="86667"/>
              </a:srgbClr>
            </a:solidFill>
            <a:ln cap="rnd">
              <a:noFill/>
              <a:prstDash val="solid"/>
              <a:round/>
            </a:ln>
          </p:spPr>
        </p:sp>
        <p:sp>
          <p:nvSpPr>
            <p:cNvPr name="TextBox 7" id="7"/>
            <p:cNvSpPr txBox="true"/>
            <p:nvPr/>
          </p:nvSpPr>
          <p:spPr>
            <a:xfrm>
              <a:off x="0" y="-19050"/>
              <a:ext cx="840066" cy="2186517"/>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8" id="8"/>
          <p:cNvGrpSpPr/>
          <p:nvPr/>
        </p:nvGrpSpPr>
        <p:grpSpPr>
          <a:xfrm rot="0">
            <a:off x="14069673" y="4761565"/>
            <a:ext cx="3189627" cy="8229600"/>
            <a:chOff x="0" y="0"/>
            <a:chExt cx="840066" cy="2167467"/>
          </a:xfrm>
        </p:grpSpPr>
        <p:sp>
          <p:nvSpPr>
            <p:cNvPr name="Freeform 9" id="9"/>
            <p:cNvSpPr/>
            <p:nvPr/>
          </p:nvSpPr>
          <p:spPr>
            <a:xfrm flipH="false" flipV="false" rot="0">
              <a:off x="0" y="0"/>
              <a:ext cx="840066" cy="2167467"/>
            </a:xfrm>
            <a:custGeom>
              <a:avLst/>
              <a:gdLst/>
              <a:ahLst/>
              <a:cxnLst/>
              <a:rect r="r" b="b" t="t" l="l"/>
              <a:pathLst>
                <a:path h="2167467" w="840066">
                  <a:moveTo>
                    <a:pt x="60680" y="0"/>
                  </a:moveTo>
                  <a:lnTo>
                    <a:pt x="779386" y="0"/>
                  </a:lnTo>
                  <a:cubicBezTo>
                    <a:pt x="795479" y="0"/>
                    <a:pt x="810914" y="6393"/>
                    <a:pt x="822294" y="17773"/>
                  </a:cubicBezTo>
                  <a:cubicBezTo>
                    <a:pt x="833673" y="29153"/>
                    <a:pt x="840066" y="44587"/>
                    <a:pt x="840066" y="60680"/>
                  </a:cubicBezTo>
                  <a:lnTo>
                    <a:pt x="840066" y="2106786"/>
                  </a:lnTo>
                  <a:cubicBezTo>
                    <a:pt x="840066" y="2140299"/>
                    <a:pt x="812899" y="2167467"/>
                    <a:pt x="779386" y="2167467"/>
                  </a:cubicBezTo>
                  <a:lnTo>
                    <a:pt x="60680" y="2167467"/>
                  </a:lnTo>
                  <a:cubicBezTo>
                    <a:pt x="27168" y="2167467"/>
                    <a:pt x="0" y="2140299"/>
                    <a:pt x="0" y="2106786"/>
                  </a:cubicBezTo>
                  <a:lnTo>
                    <a:pt x="0" y="60680"/>
                  </a:lnTo>
                  <a:cubicBezTo>
                    <a:pt x="0" y="27168"/>
                    <a:pt x="27168" y="0"/>
                    <a:pt x="60680" y="0"/>
                  </a:cubicBezTo>
                  <a:close/>
                </a:path>
              </a:pathLst>
            </a:custGeom>
            <a:solidFill>
              <a:srgbClr val="FFFBFB">
                <a:alpha val="86667"/>
              </a:srgbClr>
            </a:solidFill>
            <a:ln cap="rnd">
              <a:noFill/>
              <a:prstDash val="solid"/>
              <a:round/>
            </a:ln>
          </p:spPr>
        </p:sp>
        <p:sp>
          <p:nvSpPr>
            <p:cNvPr name="TextBox 10" id="10"/>
            <p:cNvSpPr txBox="true"/>
            <p:nvPr/>
          </p:nvSpPr>
          <p:spPr>
            <a:xfrm>
              <a:off x="0" y="-19050"/>
              <a:ext cx="840066" cy="2186517"/>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11" id="11"/>
          <p:cNvGrpSpPr/>
          <p:nvPr/>
        </p:nvGrpSpPr>
        <p:grpSpPr>
          <a:xfrm rot="0">
            <a:off x="1646045" y="1988135"/>
            <a:ext cx="8616655" cy="3155365"/>
            <a:chOff x="0" y="0"/>
            <a:chExt cx="2269407" cy="831043"/>
          </a:xfrm>
        </p:grpSpPr>
        <p:sp>
          <p:nvSpPr>
            <p:cNvPr name="Freeform 12" id="12"/>
            <p:cNvSpPr/>
            <p:nvPr/>
          </p:nvSpPr>
          <p:spPr>
            <a:xfrm flipH="false" flipV="false" rot="0">
              <a:off x="0" y="0"/>
              <a:ext cx="2269407" cy="831043"/>
            </a:xfrm>
            <a:custGeom>
              <a:avLst/>
              <a:gdLst/>
              <a:ahLst/>
              <a:cxnLst/>
              <a:rect r="r" b="b" t="t" l="l"/>
              <a:pathLst>
                <a:path h="831043" w="2269407">
                  <a:moveTo>
                    <a:pt x="22462" y="0"/>
                  </a:moveTo>
                  <a:lnTo>
                    <a:pt x="2246945" y="0"/>
                  </a:lnTo>
                  <a:cubicBezTo>
                    <a:pt x="2259350" y="0"/>
                    <a:pt x="2269407" y="10057"/>
                    <a:pt x="2269407" y="22462"/>
                  </a:cubicBezTo>
                  <a:lnTo>
                    <a:pt x="2269407" y="808580"/>
                  </a:lnTo>
                  <a:cubicBezTo>
                    <a:pt x="2269407" y="820986"/>
                    <a:pt x="2259350" y="831043"/>
                    <a:pt x="2246945" y="831043"/>
                  </a:cubicBezTo>
                  <a:lnTo>
                    <a:pt x="22462" y="831043"/>
                  </a:lnTo>
                  <a:cubicBezTo>
                    <a:pt x="10057" y="831043"/>
                    <a:pt x="0" y="820986"/>
                    <a:pt x="0" y="808580"/>
                  </a:cubicBezTo>
                  <a:lnTo>
                    <a:pt x="0" y="22462"/>
                  </a:lnTo>
                  <a:cubicBezTo>
                    <a:pt x="0" y="10057"/>
                    <a:pt x="10057" y="0"/>
                    <a:pt x="22462" y="0"/>
                  </a:cubicBezTo>
                  <a:close/>
                </a:path>
              </a:pathLst>
            </a:custGeom>
            <a:solidFill>
              <a:srgbClr val="FFFBFB">
                <a:alpha val="86667"/>
              </a:srgbClr>
            </a:solidFill>
          </p:spPr>
        </p:sp>
        <p:sp>
          <p:nvSpPr>
            <p:cNvPr name="TextBox 13" id="13"/>
            <p:cNvSpPr txBox="true"/>
            <p:nvPr/>
          </p:nvSpPr>
          <p:spPr>
            <a:xfrm>
              <a:off x="0" y="-19050"/>
              <a:ext cx="2269407" cy="850093"/>
            </a:xfrm>
            <a:prstGeom prst="rect">
              <a:avLst/>
            </a:prstGeom>
          </p:spPr>
          <p:txBody>
            <a:bodyPr anchor="ctr" rtlCol="false" tIns="50800" lIns="50800" bIns="50800" rIns="50800"/>
            <a:lstStyle/>
            <a:p>
              <a:pPr algn="ctr">
                <a:lnSpc>
                  <a:spcPts val="2859"/>
                </a:lnSpc>
              </a:pPr>
            </a:p>
          </p:txBody>
        </p:sp>
      </p:grpSp>
      <p:grpSp>
        <p:nvGrpSpPr>
          <p:cNvPr name="Group 14" id="14"/>
          <p:cNvGrpSpPr/>
          <p:nvPr/>
        </p:nvGrpSpPr>
        <p:grpSpPr>
          <a:xfrm rot="0">
            <a:off x="2310077" y="8063251"/>
            <a:ext cx="3189627" cy="8229600"/>
            <a:chOff x="0" y="0"/>
            <a:chExt cx="840066" cy="2167467"/>
          </a:xfrm>
        </p:grpSpPr>
        <p:sp>
          <p:nvSpPr>
            <p:cNvPr name="Freeform 15" id="15"/>
            <p:cNvSpPr/>
            <p:nvPr/>
          </p:nvSpPr>
          <p:spPr>
            <a:xfrm flipH="false" flipV="false" rot="0">
              <a:off x="0" y="0"/>
              <a:ext cx="840066" cy="2167467"/>
            </a:xfrm>
            <a:custGeom>
              <a:avLst/>
              <a:gdLst/>
              <a:ahLst/>
              <a:cxnLst/>
              <a:rect r="r" b="b" t="t" l="l"/>
              <a:pathLst>
                <a:path h="2167467" w="840066">
                  <a:moveTo>
                    <a:pt x="60680" y="0"/>
                  </a:moveTo>
                  <a:lnTo>
                    <a:pt x="779386" y="0"/>
                  </a:lnTo>
                  <a:cubicBezTo>
                    <a:pt x="795479" y="0"/>
                    <a:pt x="810914" y="6393"/>
                    <a:pt x="822294" y="17773"/>
                  </a:cubicBezTo>
                  <a:cubicBezTo>
                    <a:pt x="833673" y="29153"/>
                    <a:pt x="840066" y="44587"/>
                    <a:pt x="840066" y="60680"/>
                  </a:cubicBezTo>
                  <a:lnTo>
                    <a:pt x="840066" y="2106786"/>
                  </a:lnTo>
                  <a:cubicBezTo>
                    <a:pt x="840066" y="2140299"/>
                    <a:pt x="812899" y="2167467"/>
                    <a:pt x="779386" y="2167467"/>
                  </a:cubicBezTo>
                  <a:lnTo>
                    <a:pt x="60680" y="2167467"/>
                  </a:lnTo>
                  <a:cubicBezTo>
                    <a:pt x="27168" y="2167467"/>
                    <a:pt x="0" y="2140299"/>
                    <a:pt x="0" y="2106786"/>
                  </a:cubicBezTo>
                  <a:lnTo>
                    <a:pt x="0" y="60680"/>
                  </a:lnTo>
                  <a:cubicBezTo>
                    <a:pt x="0" y="27168"/>
                    <a:pt x="27168" y="0"/>
                    <a:pt x="60680" y="0"/>
                  </a:cubicBezTo>
                  <a:close/>
                </a:path>
              </a:pathLst>
            </a:custGeom>
            <a:solidFill>
              <a:srgbClr val="FFFBFB">
                <a:alpha val="86667"/>
              </a:srgbClr>
            </a:solidFill>
            <a:ln cap="rnd">
              <a:noFill/>
              <a:prstDash val="solid"/>
              <a:round/>
            </a:ln>
          </p:spPr>
        </p:sp>
        <p:sp>
          <p:nvSpPr>
            <p:cNvPr name="TextBox 16" id="16"/>
            <p:cNvSpPr txBox="true"/>
            <p:nvPr/>
          </p:nvSpPr>
          <p:spPr>
            <a:xfrm>
              <a:off x="0" y="-19050"/>
              <a:ext cx="840066" cy="2186517"/>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17" id="17"/>
          <p:cNvSpPr/>
          <p:nvPr/>
        </p:nvSpPr>
        <p:spPr>
          <a:xfrm flipH="false" flipV="false" rot="0">
            <a:off x="14896914" y="6065680"/>
            <a:ext cx="1535145" cy="1675465"/>
          </a:xfrm>
          <a:custGeom>
            <a:avLst/>
            <a:gdLst/>
            <a:ahLst/>
            <a:cxnLst/>
            <a:rect r="r" b="b" t="t" l="l"/>
            <a:pathLst>
              <a:path h="1675465" w="1535145">
                <a:moveTo>
                  <a:pt x="0" y="0"/>
                </a:moveTo>
                <a:lnTo>
                  <a:pt x="1535145" y="0"/>
                </a:lnTo>
                <a:lnTo>
                  <a:pt x="1535145" y="1675465"/>
                </a:lnTo>
                <a:lnTo>
                  <a:pt x="0" y="16754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8" id="18"/>
          <p:cNvSpPr/>
          <p:nvPr/>
        </p:nvSpPr>
        <p:spPr>
          <a:xfrm flipH="false" flipV="false" rot="0">
            <a:off x="10978855" y="7409549"/>
            <a:ext cx="1949386" cy="2057400"/>
          </a:xfrm>
          <a:custGeom>
            <a:avLst/>
            <a:gdLst/>
            <a:ahLst/>
            <a:cxnLst/>
            <a:rect r="r" b="b" t="t" l="l"/>
            <a:pathLst>
              <a:path h="2057400" w="1949386">
                <a:moveTo>
                  <a:pt x="0" y="0"/>
                </a:moveTo>
                <a:lnTo>
                  <a:pt x="1949386" y="0"/>
                </a:lnTo>
                <a:lnTo>
                  <a:pt x="1949386" y="2057400"/>
                </a:lnTo>
                <a:lnTo>
                  <a:pt x="0" y="20574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9" id="19"/>
          <p:cNvSpPr/>
          <p:nvPr/>
        </p:nvSpPr>
        <p:spPr>
          <a:xfrm flipH="false" flipV="false" rot="0">
            <a:off x="7100147" y="8183437"/>
            <a:ext cx="2019553" cy="1552532"/>
          </a:xfrm>
          <a:custGeom>
            <a:avLst/>
            <a:gdLst/>
            <a:ahLst/>
            <a:cxnLst/>
            <a:rect r="r" b="b" t="t" l="l"/>
            <a:pathLst>
              <a:path h="1552532" w="2019553">
                <a:moveTo>
                  <a:pt x="0" y="0"/>
                </a:moveTo>
                <a:lnTo>
                  <a:pt x="2019553" y="0"/>
                </a:lnTo>
                <a:lnTo>
                  <a:pt x="2019553" y="1552532"/>
                </a:lnTo>
                <a:lnTo>
                  <a:pt x="0" y="155253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0" id="20"/>
          <p:cNvSpPr/>
          <p:nvPr/>
        </p:nvSpPr>
        <p:spPr>
          <a:xfrm flipH="false" flipV="false" rot="0">
            <a:off x="3499025" y="8959703"/>
            <a:ext cx="811730" cy="1137275"/>
          </a:xfrm>
          <a:custGeom>
            <a:avLst/>
            <a:gdLst/>
            <a:ahLst/>
            <a:cxnLst/>
            <a:rect r="r" b="b" t="t" l="l"/>
            <a:pathLst>
              <a:path h="1137275" w="811730">
                <a:moveTo>
                  <a:pt x="0" y="0"/>
                </a:moveTo>
                <a:lnTo>
                  <a:pt x="811730" y="0"/>
                </a:lnTo>
                <a:lnTo>
                  <a:pt x="811730" y="1137275"/>
                </a:lnTo>
                <a:lnTo>
                  <a:pt x="0" y="113727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1" id="21"/>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10">
              <a:alphaModFix amt="30000"/>
            </a:blip>
            <a:stretch>
              <a:fillRect l="0" t="-2888" r="0" b="-2888"/>
            </a:stretch>
          </a:blipFill>
        </p:spPr>
      </p:sp>
      <p:sp>
        <p:nvSpPr>
          <p:cNvPr name="Freeform 22" id="22"/>
          <p:cNvSpPr/>
          <p:nvPr/>
        </p:nvSpPr>
        <p:spPr>
          <a:xfrm flipH="false" flipV="false" rot="0">
            <a:off x="13571903" y="179137"/>
            <a:ext cx="2092583" cy="2095493"/>
          </a:xfrm>
          <a:custGeom>
            <a:avLst/>
            <a:gdLst/>
            <a:ahLst/>
            <a:cxnLst/>
            <a:rect r="r" b="b" t="t" l="l"/>
            <a:pathLst>
              <a:path h="2095493" w="2092583">
                <a:moveTo>
                  <a:pt x="0" y="0"/>
                </a:moveTo>
                <a:lnTo>
                  <a:pt x="2092583" y="0"/>
                </a:lnTo>
                <a:lnTo>
                  <a:pt x="2092583" y="2095493"/>
                </a:lnTo>
                <a:lnTo>
                  <a:pt x="0" y="2095493"/>
                </a:lnTo>
                <a:lnTo>
                  <a:pt x="0" y="0"/>
                </a:lnTo>
                <a:close/>
              </a:path>
            </a:pathLst>
          </a:custGeom>
          <a:blipFill>
            <a:blip r:embed="rId11"/>
            <a:stretch>
              <a:fillRect l="0" t="0" r="0" b="0"/>
            </a:stretch>
          </a:blipFill>
        </p:spPr>
      </p:sp>
      <p:sp>
        <p:nvSpPr>
          <p:cNvPr name="Freeform 23" id="23"/>
          <p:cNvSpPr/>
          <p:nvPr/>
        </p:nvSpPr>
        <p:spPr>
          <a:xfrm flipH="false" flipV="false" rot="0">
            <a:off x="15931453" y="179137"/>
            <a:ext cx="2095493" cy="2095493"/>
          </a:xfrm>
          <a:custGeom>
            <a:avLst/>
            <a:gdLst/>
            <a:ahLst/>
            <a:cxnLst/>
            <a:rect r="r" b="b" t="t" l="l"/>
            <a:pathLst>
              <a:path h="2095493" w="2095493">
                <a:moveTo>
                  <a:pt x="0" y="0"/>
                </a:moveTo>
                <a:lnTo>
                  <a:pt x="2095493" y="0"/>
                </a:lnTo>
                <a:lnTo>
                  <a:pt x="2095493" y="2095493"/>
                </a:lnTo>
                <a:lnTo>
                  <a:pt x="0" y="2095493"/>
                </a:lnTo>
                <a:lnTo>
                  <a:pt x="0" y="0"/>
                </a:lnTo>
                <a:close/>
              </a:path>
            </a:pathLst>
          </a:custGeom>
          <a:blipFill>
            <a:blip r:embed="rId12"/>
            <a:stretch>
              <a:fillRect l="0" t="0" r="0" b="0"/>
            </a:stretch>
          </a:blipFill>
        </p:spPr>
      </p:sp>
      <p:sp>
        <p:nvSpPr>
          <p:cNvPr name="TextBox 24" id="24"/>
          <p:cNvSpPr txBox="true"/>
          <p:nvPr/>
        </p:nvSpPr>
        <p:spPr>
          <a:xfrm rot="0">
            <a:off x="2108006" y="2179380"/>
            <a:ext cx="7692734" cy="2582184"/>
          </a:xfrm>
          <a:prstGeom prst="rect">
            <a:avLst/>
          </a:prstGeom>
        </p:spPr>
        <p:txBody>
          <a:bodyPr anchor="t" rtlCol="false" tIns="0" lIns="0" bIns="0" rIns="0">
            <a:spAutoFit/>
          </a:bodyPr>
          <a:lstStyle/>
          <a:p>
            <a:pPr algn="ctr">
              <a:lnSpc>
                <a:spcPts val="6845"/>
              </a:lnSpc>
            </a:pPr>
            <a:r>
              <a:rPr lang="en-US" sz="4960" spc="173">
                <a:solidFill>
                  <a:srgbClr val="010101"/>
                </a:solidFill>
                <a:latin typeface="Archivo Black"/>
                <a:ea typeface="Archivo Black"/>
                <a:cs typeface="Archivo Black"/>
                <a:sym typeface="Archivo Black"/>
              </a:rPr>
              <a:t>STRESS &amp; THE FIRST RESPONDER</a:t>
            </a:r>
          </a:p>
          <a:p>
            <a:pPr algn="ctr" marL="0" indent="0" lvl="0">
              <a:lnSpc>
                <a:spcPts val="6845"/>
              </a:lnSpc>
              <a:spcBef>
                <a:spcPct val="0"/>
              </a:spcBef>
            </a:pPr>
            <a:r>
              <a:rPr lang="en-US" sz="4960" spc="173">
                <a:solidFill>
                  <a:srgbClr val="010101"/>
                </a:solidFill>
                <a:latin typeface="Archivo Black"/>
                <a:ea typeface="Archivo Black"/>
                <a:cs typeface="Archivo Black"/>
                <a:sym typeface="Archivo Black"/>
              </a:rPr>
              <a:t>BRAIN</a:t>
            </a:r>
          </a:p>
        </p:txBody>
      </p:sp>
      <p:sp>
        <p:nvSpPr>
          <p:cNvPr name="TextBox 25" id="25"/>
          <p:cNvSpPr txBox="true"/>
          <p:nvPr/>
        </p:nvSpPr>
        <p:spPr>
          <a:xfrm rot="0">
            <a:off x="6645237" y="7703045"/>
            <a:ext cx="2810608" cy="360206"/>
          </a:xfrm>
          <a:prstGeom prst="rect">
            <a:avLst/>
          </a:prstGeom>
        </p:spPr>
        <p:txBody>
          <a:bodyPr anchor="t" rtlCol="false" tIns="0" lIns="0" bIns="0" rIns="0">
            <a:spAutoFit/>
          </a:bodyPr>
          <a:lstStyle/>
          <a:p>
            <a:pPr algn="ctr">
              <a:lnSpc>
                <a:spcPts val="2980"/>
              </a:lnSpc>
            </a:pPr>
            <a:r>
              <a:rPr lang="en-US" sz="2159" spc="30">
                <a:solidFill>
                  <a:srgbClr val="040506"/>
                </a:solidFill>
                <a:latin typeface="Montserrat"/>
                <a:ea typeface="Montserrat"/>
                <a:cs typeface="Montserrat"/>
                <a:sym typeface="Montserrat"/>
              </a:rPr>
              <a:t>Increased Cortisol</a:t>
            </a:r>
          </a:p>
        </p:txBody>
      </p:sp>
      <p:sp>
        <p:nvSpPr>
          <p:cNvPr name="TextBox 26" id="26"/>
          <p:cNvSpPr txBox="true"/>
          <p:nvPr/>
        </p:nvSpPr>
        <p:spPr>
          <a:xfrm rot="0">
            <a:off x="10225731" y="6569647"/>
            <a:ext cx="3263565" cy="731681"/>
          </a:xfrm>
          <a:prstGeom prst="rect">
            <a:avLst/>
          </a:prstGeom>
        </p:spPr>
        <p:txBody>
          <a:bodyPr anchor="t" rtlCol="false" tIns="0" lIns="0" bIns="0" rIns="0">
            <a:spAutoFit/>
          </a:bodyPr>
          <a:lstStyle/>
          <a:p>
            <a:pPr algn="ctr">
              <a:lnSpc>
                <a:spcPts val="2980"/>
              </a:lnSpc>
            </a:pPr>
            <a:r>
              <a:rPr lang="en-US" sz="2159" spc="30">
                <a:solidFill>
                  <a:srgbClr val="040506"/>
                </a:solidFill>
                <a:latin typeface="Montserrat"/>
                <a:ea typeface="Montserrat"/>
                <a:cs typeface="Montserrat"/>
                <a:sym typeface="Montserrat"/>
              </a:rPr>
              <a:t>Smaller Prefrontal</a:t>
            </a:r>
          </a:p>
          <a:p>
            <a:pPr algn="ctr" marL="0" indent="0" lvl="0">
              <a:lnSpc>
                <a:spcPts val="2980"/>
              </a:lnSpc>
              <a:spcBef>
                <a:spcPct val="0"/>
              </a:spcBef>
            </a:pPr>
            <a:r>
              <a:rPr lang="en-US" sz="2159" spc="30">
                <a:solidFill>
                  <a:srgbClr val="040506"/>
                </a:solidFill>
                <a:latin typeface="Montserrat"/>
                <a:ea typeface="Montserrat"/>
                <a:cs typeface="Montserrat"/>
                <a:sym typeface="Montserrat"/>
              </a:rPr>
              <a:t>Cortex</a:t>
            </a:r>
          </a:p>
        </p:txBody>
      </p:sp>
      <p:sp>
        <p:nvSpPr>
          <p:cNvPr name="TextBox 27" id="27"/>
          <p:cNvSpPr txBox="true"/>
          <p:nvPr/>
        </p:nvSpPr>
        <p:spPr>
          <a:xfrm rot="0">
            <a:off x="14349773" y="5105400"/>
            <a:ext cx="2629427" cy="731681"/>
          </a:xfrm>
          <a:prstGeom prst="rect">
            <a:avLst/>
          </a:prstGeom>
        </p:spPr>
        <p:txBody>
          <a:bodyPr anchor="t" rtlCol="false" tIns="0" lIns="0" bIns="0" rIns="0">
            <a:spAutoFit/>
          </a:bodyPr>
          <a:lstStyle/>
          <a:p>
            <a:pPr algn="ctr" marL="0" indent="0" lvl="0">
              <a:lnSpc>
                <a:spcPts val="2980"/>
              </a:lnSpc>
              <a:spcBef>
                <a:spcPct val="0"/>
              </a:spcBef>
            </a:pPr>
            <a:r>
              <a:rPr lang="en-US" sz="2159" spc="30">
                <a:solidFill>
                  <a:srgbClr val="040506"/>
                </a:solidFill>
                <a:latin typeface="Montserrat"/>
                <a:ea typeface="Montserrat"/>
                <a:cs typeface="Montserrat"/>
                <a:sym typeface="Montserrat"/>
              </a:rPr>
              <a:t>Increased Risk of CTE</a:t>
            </a:r>
          </a:p>
        </p:txBody>
      </p:sp>
      <p:sp>
        <p:nvSpPr>
          <p:cNvPr name="TextBox 28" id="28"/>
          <p:cNvSpPr txBox="true"/>
          <p:nvPr/>
        </p:nvSpPr>
        <p:spPr>
          <a:xfrm rot="0">
            <a:off x="2499586" y="8228022"/>
            <a:ext cx="2810608" cy="731681"/>
          </a:xfrm>
          <a:prstGeom prst="rect">
            <a:avLst/>
          </a:prstGeom>
        </p:spPr>
        <p:txBody>
          <a:bodyPr anchor="t" rtlCol="false" tIns="0" lIns="0" bIns="0" rIns="0">
            <a:spAutoFit/>
          </a:bodyPr>
          <a:lstStyle/>
          <a:p>
            <a:pPr algn="ctr">
              <a:lnSpc>
                <a:spcPts val="2980"/>
              </a:lnSpc>
            </a:pPr>
            <a:r>
              <a:rPr lang="en-US" sz="2159" spc="30">
                <a:solidFill>
                  <a:srgbClr val="040506"/>
                </a:solidFill>
                <a:latin typeface="Montserrat"/>
                <a:ea typeface="Montserrat"/>
                <a:cs typeface="Montserrat"/>
                <a:sym typeface="Montserrat"/>
              </a:rPr>
              <a:t>Dementia-like</a:t>
            </a:r>
          </a:p>
          <a:p>
            <a:pPr algn="ctr">
              <a:lnSpc>
                <a:spcPts val="2980"/>
              </a:lnSpc>
            </a:pPr>
            <a:r>
              <a:rPr lang="en-US" sz="2159" spc="30">
                <a:solidFill>
                  <a:srgbClr val="040506"/>
                </a:solidFill>
                <a:latin typeface="Montserrat"/>
                <a:ea typeface="Montserrat"/>
                <a:cs typeface="Montserrat"/>
                <a:sym typeface="Montserrat"/>
              </a:rPr>
              <a:t>features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sp>
        <p:nvSpPr>
          <p:cNvPr name="Freeform 3" id="3"/>
          <p:cNvSpPr/>
          <p:nvPr/>
        </p:nvSpPr>
        <p:spPr>
          <a:xfrm flipH="false" flipV="false" rot="1844104">
            <a:off x="6380559" y="2491180"/>
            <a:ext cx="13471756" cy="1426670"/>
          </a:xfrm>
          <a:custGeom>
            <a:avLst/>
            <a:gdLst/>
            <a:ahLst/>
            <a:cxnLst/>
            <a:rect r="r" b="b" t="t" l="l"/>
            <a:pathLst>
              <a:path h="1426670" w="13471756">
                <a:moveTo>
                  <a:pt x="0" y="0"/>
                </a:moveTo>
                <a:lnTo>
                  <a:pt x="13471756" y="0"/>
                </a:lnTo>
                <a:lnTo>
                  <a:pt x="13471756" y="1426671"/>
                </a:lnTo>
                <a:lnTo>
                  <a:pt x="0" y="1426671"/>
                </a:lnTo>
                <a:lnTo>
                  <a:pt x="0" y="0"/>
                </a:lnTo>
                <a:close/>
              </a:path>
            </a:pathLst>
          </a:custGeom>
          <a:blipFill>
            <a:blip r:embed="rId3"/>
            <a:stretch>
              <a:fillRect l="0" t="-86495" r="0" b="0"/>
            </a:stretch>
          </a:blipFill>
        </p:spPr>
      </p:sp>
      <p:grpSp>
        <p:nvGrpSpPr>
          <p:cNvPr name="Group 4" id="4"/>
          <p:cNvGrpSpPr>
            <a:grpSpLocks noChangeAspect="true"/>
          </p:cNvGrpSpPr>
          <p:nvPr/>
        </p:nvGrpSpPr>
        <p:grpSpPr>
          <a:xfrm rot="0">
            <a:off x="7613275" y="0"/>
            <a:ext cx="10674725" cy="6004533"/>
            <a:chOff x="0" y="0"/>
            <a:chExt cx="6089457" cy="3425320"/>
          </a:xfrm>
        </p:grpSpPr>
        <p:sp>
          <p:nvSpPr>
            <p:cNvPr name="Freeform 5" id="5"/>
            <p:cNvSpPr/>
            <p:nvPr/>
          </p:nvSpPr>
          <p:spPr>
            <a:xfrm flipH="false" flipV="false" rot="0">
              <a:off x="0" y="0"/>
              <a:ext cx="6089457" cy="3425320"/>
            </a:xfrm>
            <a:custGeom>
              <a:avLst/>
              <a:gdLst/>
              <a:ahLst/>
              <a:cxnLst/>
              <a:rect r="r" b="b" t="t" l="l"/>
              <a:pathLst>
                <a:path h="3425320" w="6089457">
                  <a:moveTo>
                    <a:pt x="6089457" y="3425320"/>
                  </a:moveTo>
                  <a:lnTo>
                    <a:pt x="6089457" y="0"/>
                  </a:lnTo>
                  <a:lnTo>
                    <a:pt x="0" y="0"/>
                  </a:lnTo>
                  <a:cubicBezTo>
                    <a:pt x="2029819" y="1141773"/>
                    <a:pt x="4059638" y="2283546"/>
                    <a:pt x="6089457" y="3425320"/>
                  </a:cubicBezTo>
                  <a:close/>
                </a:path>
              </a:pathLst>
            </a:custGeom>
            <a:solidFill>
              <a:srgbClr val="539BE0">
                <a:alpha val="49804"/>
              </a:srgbClr>
            </a:solidFill>
          </p:spPr>
        </p:sp>
        <p:sp>
          <p:nvSpPr>
            <p:cNvPr name="Freeform 6" id="6"/>
            <p:cNvSpPr/>
            <p:nvPr/>
          </p:nvSpPr>
          <p:spPr>
            <a:xfrm flipH="false" flipV="false" rot="0">
              <a:off x="0" y="0"/>
              <a:ext cx="6089457" cy="3425320"/>
            </a:xfrm>
            <a:custGeom>
              <a:avLst/>
              <a:gdLst/>
              <a:ahLst/>
              <a:cxnLst/>
              <a:rect r="r" b="b" t="t" l="l"/>
              <a:pathLst>
                <a:path h="3425320" w="6089457">
                  <a:moveTo>
                    <a:pt x="6089457" y="3425320"/>
                  </a:moveTo>
                  <a:lnTo>
                    <a:pt x="6089457" y="0"/>
                  </a:lnTo>
                  <a:lnTo>
                    <a:pt x="0" y="0"/>
                  </a:lnTo>
                  <a:cubicBezTo>
                    <a:pt x="2029819" y="1141773"/>
                    <a:pt x="4059638" y="2283546"/>
                    <a:pt x="6089457" y="3425320"/>
                  </a:cubicBezTo>
                  <a:close/>
                </a:path>
              </a:pathLst>
            </a:custGeom>
            <a:blipFill>
              <a:blip r:embed="rId4">
                <a:alphaModFix amt="50000"/>
              </a:blip>
              <a:stretch>
                <a:fillRect l="0" t="0" r="0" b="0"/>
              </a:stretch>
            </a:blipFill>
          </p:spPr>
        </p:sp>
      </p:grpSp>
      <p:grpSp>
        <p:nvGrpSpPr>
          <p:cNvPr name="Group 7" id="7"/>
          <p:cNvGrpSpPr/>
          <p:nvPr/>
        </p:nvGrpSpPr>
        <p:grpSpPr>
          <a:xfrm rot="0">
            <a:off x="2300775" y="3360469"/>
            <a:ext cx="6331281" cy="1563793"/>
            <a:chOff x="0" y="0"/>
            <a:chExt cx="2161091" cy="533778"/>
          </a:xfrm>
        </p:grpSpPr>
        <p:sp>
          <p:nvSpPr>
            <p:cNvPr name="Freeform 8" id="8"/>
            <p:cNvSpPr/>
            <p:nvPr/>
          </p:nvSpPr>
          <p:spPr>
            <a:xfrm flipH="false" flipV="false" rot="0">
              <a:off x="0" y="0"/>
              <a:ext cx="2161091" cy="533778"/>
            </a:xfrm>
            <a:custGeom>
              <a:avLst/>
              <a:gdLst/>
              <a:ahLst/>
              <a:cxnLst/>
              <a:rect r="r" b="b" t="t" l="l"/>
              <a:pathLst>
                <a:path h="533778" w="2161091">
                  <a:moveTo>
                    <a:pt x="13451" y="0"/>
                  </a:moveTo>
                  <a:lnTo>
                    <a:pt x="2147640" y="0"/>
                  </a:lnTo>
                  <a:cubicBezTo>
                    <a:pt x="2151207" y="0"/>
                    <a:pt x="2154629" y="1417"/>
                    <a:pt x="2157151" y="3940"/>
                  </a:cubicBezTo>
                  <a:cubicBezTo>
                    <a:pt x="2159674" y="6462"/>
                    <a:pt x="2161091" y="9883"/>
                    <a:pt x="2161091" y="13451"/>
                  </a:cubicBezTo>
                  <a:lnTo>
                    <a:pt x="2161091" y="520327"/>
                  </a:lnTo>
                  <a:cubicBezTo>
                    <a:pt x="2161091" y="527756"/>
                    <a:pt x="2155069" y="533778"/>
                    <a:pt x="2147640" y="533778"/>
                  </a:cubicBezTo>
                  <a:lnTo>
                    <a:pt x="13451" y="533778"/>
                  </a:lnTo>
                  <a:cubicBezTo>
                    <a:pt x="6022" y="533778"/>
                    <a:pt x="0" y="527756"/>
                    <a:pt x="0" y="520327"/>
                  </a:cubicBezTo>
                  <a:lnTo>
                    <a:pt x="0" y="13451"/>
                  </a:lnTo>
                  <a:cubicBezTo>
                    <a:pt x="0" y="6022"/>
                    <a:pt x="6022" y="0"/>
                    <a:pt x="13451" y="0"/>
                  </a:cubicBezTo>
                  <a:close/>
                </a:path>
              </a:pathLst>
            </a:custGeom>
            <a:solidFill>
              <a:srgbClr val="131211"/>
            </a:solidFill>
          </p:spPr>
        </p:sp>
        <p:sp>
          <p:nvSpPr>
            <p:cNvPr name="TextBox 9" id="9"/>
            <p:cNvSpPr txBox="true"/>
            <p:nvPr/>
          </p:nvSpPr>
          <p:spPr>
            <a:xfrm>
              <a:off x="0" y="-19050"/>
              <a:ext cx="2161091" cy="552828"/>
            </a:xfrm>
            <a:prstGeom prst="rect">
              <a:avLst/>
            </a:prstGeom>
          </p:spPr>
          <p:txBody>
            <a:bodyPr anchor="ctr" rtlCol="false" tIns="50800" lIns="50800" bIns="50800" rIns="50800"/>
            <a:lstStyle/>
            <a:p>
              <a:pPr algn="ctr">
                <a:lnSpc>
                  <a:spcPts val="2859"/>
                </a:lnSpc>
              </a:pPr>
            </a:p>
          </p:txBody>
        </p:sp>
      </p:grpSp>
      <p:grpSp>
        <p:nvGrpSpPr>
          <p:cNvPr name="Group 10" id="10"/>
          <p:cNvGrpSpPr/>
          <p:nvPr/>
        </p:nvGrpSpPr>
        <p:grpSpPr>
          <a:xfrm rot="0">
            <a:off x="7535860" y="3119178"/>
            <a:ext cx="2381235" cy="2046374"/>
            <a:chOff x="0" y="0"/>
            <a:chExt cx="812800" cy="698500"/>
          </a:xfrm>
        </p:grpSpPr>
        <p:sp>
          <p:nvSpPr>
            <p:cNvPr name="Freeform 11" id="11"/>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FFFBFB"/>
            </a:solidFill>
            <a:ln w="161925" cap="sq">
              <a:solidFill>
                <a:srgbClr val="000000"/>
              </a:solidFill>
              <a:prstDash val="solid"/>
              <a:miter/>
            </a:ln>
          </p:spPr>
        </p:sp>
        <p:sp>
          <p:nvSpPr>
            <p:cNvPr name="TextBox 12" id="12"/>
            <p:cNvSpPr txBox="true"/>
            <p:nvPr/>
          </p:nvSpPr>
          <p:spPr>
            <a:xfrm>
              <a:off x="114300" y="-19050"/>
              <a:ext cx="584200" cy="717550"/>
            </a:xfrm>
            <a:prstGeom prst="rect">
              <a:avLst/>
            </a:prstGeom>
          </p:spPr>
          <p:txBody>
            <a:bodyPr anchor="ctr" rtlCol="false" tIns="50800" lIns="50800" bIns="50800" rIns="50800"/>
            <a:lstStyle/>
            <a:p>
              <a:pPr algn="ctr">
                <a:lnSpc>
                  <a:spcPts val="2859"/>
                </a:lnSpc>
              </a:pPr>
            </a:p>
          </p:txBody>
        </p:sp>
      </p:grpSp>
      <p:grpSp>
        <p:nvGrpSpPr>
          <p:cNvPr name="Group 13" id="13"/>
          <p:cNvGrpSpPr/>
          <p:nvPr/>
        </p:nvGrpSpPr>
        <p:grpSpPr>
          <a:xfrm rot="0">
            <a:off x="7191171" y="5406843"/>
            <a:ext cx="6331281" cy="1563793"/>
            <a:chOff x="0" y="0"/>
            <a:chExt cx="2161091" cy="533778"/>
          </a:xfrm>
        </p:grpSpPr>
        <p:sp>
          <p:nvSpPr>
            <p:cNvPr name="Freeform 14" id="14"/>
            <p:cNvSpPr/>
            <p:nvPr/>
          </p:nvSpPr>
          <p:spPr>
            <a:xfrm flipH="false" flipV="false" rot="0">
              <a:off x="0" y="0"/>
              <a:ext cx="2161091" cy="533778"/>
            </a:xfrm>
            <a:custGeom>
              <a:avLst/>
              <a:gdLst/>
              <a:ahLst/>
              <a:cxnLst/>
              <a:rect r="r" b="b" t="t" l="l"/>
              <a:pathLst>
                <a:path h="533778" w="2161091">
                  <a:moveTo>
                    <a:pt x="13451" y="0"/>
                  </a:moveTo>
                  <a:lnTo>
                    <a:pt x="2147640" y="0"/>
                  </a:lnTo>
                  <a:cubicBezTo>
                    <a:pt x="2151207" y="0"/>
                    <a:pt x="2154629" y="1417"/>
                    <a:pt x="2157151" y="3940"/>
                  </a:cubicBezTo>
                  <a:cubicBezTo>
                    <a:pt x="2159674" y="6462"/>
                    <a:pt x="2161091" y="9883"/>
                    <a:pt x="2161091" y="13451"/>
                  </a:cubicBezTo>
                  <a:lnTo>
                    <a:pt x="2161091" y="520327"/>
                  </a:lnTo>
                  <a:cubicBezTo>
                    <a:pt x="2161091" y="527756"/>
                    <a:pt x="2155069" y="533778"/>
                    <a:pt x="2147640" y="533778"/>
                  </a:cubicBezTo>
                  <a:lnTo>
                    <a:pt x="13451" y="533778"/>
                  </a:lnTo>
                  <a:cubicBezTo>
                    <a:pt x="6022" y="533778"/>
                    <a:pt x="0" y="527756"/>
                    <a:pt x="0" y="520327"/>
                  </a:cubicBezTo>
                  <a:lnTo>
                    <a:pt x="0" y="13451"/>
                  </a:lnTo>
                  <a:cubicBezTo>
                    <a:pt x="0" y="6022"/>
                    <a:pt x="6022" y="0"/>
                    <a:pt x="13451" y="0"/>
                  </a:cubicBezTo>
                  <a:close/>
                </a:path>
              </a:pathLst>
            </a:custGeom>
            <a:solidFill>
              <a:srgbClr val="131211"/>
            </a:solidFill>
          </p:spPr>
        </p:sp>
        <p:sp>
          <p:nvSpPr>
            <p:cNvPr name="TextBox 15" id="15"/>
            <p:cNvSpPr txBox="true"/>
            <p:nvPr/>
          </p:nvSpPr>
          <p:spPr>
            <a:xfrm>
              <a:off x="0" y="-19050"/>
              <a:ext cx="2161091" cy="552828"/>
            </a:xfrm>
            <a:prstGeom prst="rect">
              <a:avLst/>
            </a:prstGeom>
          </p:spPr>
          <p:txBody>
            <a:bodyPr anchor="ctr" rtlCol="false" tIns="50800" lIns="50800" bIns="50800" rIns="50800"/>
            <a:lstStyle/>
            <a:p>
              <a:pPr algn="ctr">
                <a:lnSpc>
                  <a:spcPts val="2859"/>
                </a:lnSpc>
              </a:pPr>
            </a:p>
          </p:txBody>
        </p:sp>
      </p:grpSp>
      <p:grpSp>
        <p:nvGrpSpPr>
          <p:cNvPr name="Group 16" id="16"/>
          <p:cNvGrpSpPr/>
          <p:nvPr/>
        </p:nvGrpSpPr>
        <p:grpSpPr>
          <a:xfrm rot="0">
            <a:off x="6033010" y="5165552"/>
            <a:ext cx="2381235" cy="2046374"/>
            <a:chOff x="0" y="0"/>
            <a:chExt cx="812800" cy="698500"/>
          </a:xfrm>
        </p:grpSpPr>
        <p:sp>
          <p:nvSpPr>
            <p:cNvPr name="Freeform 17" id="17"/>
            <p:cNvSpPr/>
            <p:nvPr/>
          </p:nvSpPr>
          <p:spPr>
            <a:xfrm flipH="false" flipV="false" rot="0">
              <a:off x="0" y="0"/>
              <a:ext cx="812800" cy="698500"/>
            </a:xfrm>
            <a:custGeom>
              <a:avLst/>
              <a:gdLst/>
              <a:ahLst/>
              <a:cxnLst/>
              <a:rect r="r" b="b" t="t" l="l"/>
              <a:pathLst>
                <a:path h="698500" w="812800">
                  <a:moveTo>
                    <a:pt x="812800" y="349250"/>
                  </a:moveTo>
                  <a:lnTo>
                    <a:pt x="609600" y="698500"/>
                  </a:lnTo>
                  <a:lnTo>
                    <a:pt x="203200" y="698500"/>
                  </a:lnTo>
                  <a:lnTo>
                    <a:pt x="0" y="349250"/>
                  </a:lnTo>
                  <a:lnTo>
                    <a:pt x="203200" y="0"/>
                  </a:lnTo>
                  <a:lnTo>
                    <a:pt x="609600" y="0"/>
                  </a:lnTo>
                  <a:lnTo>
                    <a:pt x="812800" y="349250"/>
                  </a:lnTo>
                  <a:close/>
                </a:path>
              </a:pathLst>
            </a:custGeom>
            <a:solidFill>
              <a:srgbClr val="FFFBFB"/>
            </a:solidFill>
            <a:ln w="161925" cap="sq">
              <a:solidFill>
                <a:srgbClr val="000000"/>
              </a:solidFill>
              <a:prstDash val="solid"/>
              <a:miter/>
            </a:ln>
          </p:spPr>
        </p:sp>
        <p:sp>
          <p:nvSpPr>
            <p:cNvPr name="TextBox 18" id="18"/>
            <p:cNvSpPr txBox="true"/>
            <p:nvPr/>
          </p:nvSpPr>
          <p:spPr>
            <a:xfrm>
              <a:off x="114300" y="-19050"/>
              <a:ext cx="584200" cy="717550"/>
            </a:xfrm>
            <a:prstGeom prst="rect">
              <a:avLst/>
            </a:prstGeom>
          </p:spPr>
          <p:txBody>
            <a:bodyPr anchor="ctr" rtlCol="false" tIns="50800" lIns="50800" bIns="50800" rIns="50800"/>
            <a:lstStyle/>
            <a:p>
              <a:pPr algn="ctr">
                <a:lnSpc>
                  <a:spcPts val="2859"/>
                </a:lnSpc>
              </a:pPr>
            </a:p>
          </p:txBody>
        </p:sp>
      </p:grpSp>
      <p:sp>
        <p:nvSpPr>
          <p:cNvPr name="Freeform 19" id="19"/>
          <p:cNvSpPr/>
          <p:nvPr/>
        </p:nvSpPr>
        <p:spPr>
          <a:xfrm flipH="false" flipV="false" rot="0">
            <a:off x="8060646" y="3491515"/>
            <a:ext cx="1331662" cy="1301700"/>
          </a:xfrm>
          <a:custGeom>
            <a:avLst/>
            <a:gdLst/>
            <a:ahLst/>
            <a:cxnLst/>
            <a:rect r="r" b="b" t="t" l="l"/>
            <a:pathLst>
              <a:path h="1301700" w="1331662">
                <a:moveTo>
                  <a:pt x="0" y="0"/>
                </a:moveTo>
                <a:lnTo>
                  <a:pt x="1331662" y="0"/>
                </a:lnTo>
                <a:lnTo>
                  <a:pt x="1331662" y="1301700"/>
                </a:lnTo>
                <a:lnTo>
                  <a:pt x="0" y="13017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0" id="20"/>
          <p:cNvSpPr/>
          <p:nvPr/>
        </p:nvSpPr>
        <p:spPr>
          <a:xfrm flipH="false" flipV="false" rot="0">
            <a:off x="6499093" y="5443593"/>
            <a:ext cx="1449069" cy="1449069"/>
          </a:xfrm>
          <a:custGeom>
            <a:avLst/>
            <a:gdLst/>
            <a:ahLst/>
            <a:cxnLst/>
            <a:rect r="r" b="b" t="t" l="l"/>
            <a:pathLst>
              <a:path h="1449069" w="1449069">
                <a:moveTo>
                  <a:pt x="0" y="0"/>
                </a:moveTo>
                <a:lnTo>
                  <a:pt x="1449069" y="0"/>
                </a:lnTo>
                <a:lnTo>
                  <a:pt x="1449069" y="1449069"/>
                </a:lnTo>
                <a:lnTo>
                  <a:pt x="0" y="144906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21" id="21"/>
          <p:cNvSpPr/>
          <p:nvPr/>
        </p:nvSpPr>
        <p:spPr>
          <a:xfrm flipH="false" flipV="false" rot="0">
            <a:off x="208192" y="7960182"/>
            <a:ext cx="2092583" cy="2095493"/>
          </a:xfrm>
          <a:custGeom>
            <a:avLst/>
            <a:gdLst/>
            <a:ahLst/>
            <a:cxnLst/>
            <a:rect r="r" b="b" t="t" l="l"/>
            <a:pathLst>
              <a:path h="2095493" w="2092583">
                <a:moveTo>
                  <a:pt x="0" y="0"/>
                </a:moveTo>
                <a:lnTo>
                  <a:pt x="2092583" y="0"/>
                </a:lnTo>
                <a:lnTo>
                  <a:pt x="2092583" y="2095493"/>
                </a:lnTo>
                <a:lnTo>
                  <a:pt x="0" y="2095493"/>
                </a:lnTo>
                <a:lnTo>
                  <a:pt x="0" y="0"/>
                </a:lnTo>
                <a:close/>
              </a:path>
            </a:pathLst>
          </a:custGeom>
          <a:blipFill>
            <a:blip r:embed="rId9"/>
            <a:stretch>
              <a:fillRect l="0" t="0" r="0" b="0"/>
            </a:stretch>
          </a:blipFill>
        </p:spPr>
      </p:sp>
      <p:sp>
        <p:nvSpPr>
          <p:cNvPr name="Freeform 22" id="22"/>
          <p:cNvSpPr/>
          <p:nvPr/>
        </p:nvSpPr>
        <p:spPr>
          <a:xfrm flipH="false" flipV="false" rot="0">
            <a:off x="2585027" y="7960182"/>
            <a:ext cx="2095493" cy="2095493"/>
          </a:xfrm>
          <a:custGeom>
            <a:avLst/>
            <a:gdLst/>
            <a:ahLst/>
            <a:cxnLst/>
            <a:rect r="r" b="b" t="t" l="l"/>
            <a:pathLst>
              <a:path h="2095493" w="2095493">
                <a:moveTo>
                  <a:pt x="0" y="0"/>
                </a:moveTo>
                <a:lnTo>
                  <a:pt x="2095493" y="0"/>
                </a:lnTo>
                <a:lnTo>
                  <a:pt x="2095493" y="2095493"/>
                </a:lnTo>
                <a:lnTo>
                  <a:pt x="0" y="2095493"/>
                </a:lnTo>
                <a:lnTo>
                  <a:pt x="0" y="0"/>
                </a:lnTo>
                <a:close/>
              </a:path>
            </a:pathLst>
          </a:custGeom>
          <a:blipFill>
            <a:blip r:embed="rId10"/>
            <a:stretch>
              <a:fillRect l="0" t="0" r="0" b="0"/>
            </a:stretch>
          </a:blipFill>
        </p:spPr>
      </p:sp>
      <p:sp>
        <p:nvSpPr>
          <p:cNvPr name="TextBox 23" id="23"/>
          <p:cNvSpPr txBox="true"/>
          <p:nvPr/>
        </p:nvSpPr>
        <p:spPr>
          <a:xfrm rot="0">
            <a:off x="586252" y="1177635"/>
            <a:ext cx="8953422" cy="680085"/>
          </a:xfrm>
          <a:prstGeom prst="rect">
            <a:avLst/>
          </a:prstGeom>
        </p:spPr>
        <p:txBody>
          <a:bodyPr anchor="t" rtlCol="false" tIns="0" lIns="0" bIns="0" rIns="0">
            <a:spAutoFit/>
          </a:bodyPr>
          <a:lstStyle/>
          <a:p>
            <a:pPr algn="l" marL="0" indent="0" lvl="0">
              <a:lnSpc>
                <a:spcPts val="5519"/>
              </a:lnSpc>
              <a:spcBef>
                <a:spcPct val="0"/>
              </a:spcBef>
            </a:pPr>
            <a:r>
              <a:rPr lang="en-US" sz="3999" spc="139">
                <a:solidFill>
                  <a:srgbClr val="010101"/>
                </a:solidFill>
                <a:latin typeface="Archivo Black"/>
                <a:ea typeface="Archivo Black"/>
                <a:cs typeface="Archivo Black"/>
                <a:sym typeface="Archivo Black"/>
              </a:rPr>
              <a:t>COMPARTMENTALIZATION</a:t>
            </a:r>
          </a:p>
        </p:txBody>
      </p:sp>
      <p:sp>
        <p:nvSpPr>
          <p:cNvPr name="TextBox 24" id="24"/>
          <p:cNvSpPr txBox="true"/>
          <p:nvPr/>
        </p:nvSpPr>
        <p:spPr>
          <a:xfrm rot="0">
            <a:off x="2585027" y="3867093"/>
            <a:ext cx="4950833" cy="502920"/>
          </a:xfrm>
          <a:prstGeom prst="rect">
            <a:avLst/>
          </a:prstGeom>
        </p:spPr>
        <p:txBody>
          <a:bodyPr anchor="t" rtlCol="false" tIns="0" lIns="0" bIns="0" rIns="0">
            <a:spAutoFit/>
          </a:bodyPr>
          <a:lstStyle/>
          <a:p>
            <a:pPr algn="l">
              <a:lnSpc>
                <a:spcPts val="4140"/>
              </a:lnSpc>
            </a:pPr>
            <a:r>
              <a:rPr lang="en-US" sz="3000" spc="294">
                <a:solidFill>
                  <a:srgbClr val="F2F4F5"/>
                </a:solidFill>
                <a:latin typeface="Montserrat"/>
                <a:ea typeface="Montserrat"/>
                <a:cs typeface="Montserrat"/>
                <a:sym typeface="Montserrat"/>
              </a:rPr>
              <a:t>Pros</a:t>
            </a:r>
          </a:p>
        </p:txBody>
      </p:sp>
      <p:sp>
        <p:nvSpPr>
          <p:cNvPr name="TextBox 25" id="25"/>
          <p:cNvSpPr txBox="true"/>
          <p:nvPr/>
        </p:nvSpPr>
        <p:spPr>
          <a:xfrm rot="0">
            <a:off x="8571619" y="5892855"/>
            <a:ext cx="4950833" cy="502920"/>
          </a:xfrm>
          <a:prstGeom prst="rect">
            <a:avLst/>
          </a:prstGeom>
        </p:spPr>
        <p:txBody>
          <a:bodyPr anchor="t" rtlCol="false" tIns="0" lIns="0" bIns="0" rIns="0">
            <a:spAutoFit/>
          </a:bodyPr>
          <a:lstStyle/>
          <a:p>
            <a:pPr algn="l">
              <a:lnSpc>
                <a:spcPts val="4140"/>
              </a:lnSpc>
            </a:pPr>
            <a:r>
              <a:rPr lang="en-US" sz="3000" spc="294">
                <a:solidFill>
                  <a:srgbClr val="F2F4F5"/>
                </a:solidFill>
                <a:latin typeface="Montserrat"/>
                <a:ea typeface="Montserrat"/>
                <a:cs typeface="Montserrat"/>
                <a:sym typeface="Montserrat"/>
              </a:rPr>
              <a:t>Cons</a:t>
            </a:r>
          </a:p>
        </p:txBody>
      </p:sp>
      <p:sp>
        <p:nvSpPr>
          <p:cNvPr name="TextBox 26" id="26"/>
          <p:cNvSpPr txBox="true"/>
          <p:nvPr/>
        </p:nvSpPr>
        <p:spPr>
          <a:xfrm rot="0">
            <a:off x="2585027" y="7652275"/>
            <a:ext cx="4950833" cy="1097237"/>
          </a:xfrm>
          <a:prstGeom prst="rect">
            <a:avLst/>
          </a:prstGeom>
        </p:spPr>
        <p:txBody>
          <a:bodyPr anchor="t" rtlCol="false" tIns="0" lIns="0" bIns="0" rIns="0">
            <a:spAutoFit/>
          </a:bodyPr>
          <a:lstStyle/>
          <a:p>
            <a:pPr algn="l">
              <a:lnSpc>
                <a:spcPts val="2187"/>
              </a:lnSpc>
            </a:pPr>
            <a:r>
              <a:rPr lang="en-US" sz="1585" spc="155">
                <a:solidFill>
                  <a:srgbClr val="F2F4F5"/>
                </a:solidFill>
                <a:latin typeface="Montserrat"/>
                <a:ea typeface="Montserrat"/>
                <a:cs typeface="Montserrat"/>
                <a:sym typeface="Montserrat"/>
              </a:rPr>
              <a:t>Lorem ipsum dolor sit amet, consectetur adipiscing elit. Duis vulputate nulla at ante rhoncus, vel efficitur felis condimentum. Proin odio odio.</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sp>
        <p:nvSpPr>
          <p:cNvPr name="Freeform 3" id="3"/>
          <p:cNvSpPr/>
          <p:nvPr/>
        </p:nvSpPr>
        <p:spPr>
          <a:xfrm flipH="false" flipV="false" rot="1844104">
            <a:off x="6380559" y="2491180"/>
            <a:ext cx="13471756" cy="1426670"/>
          </a:xfrm>
          <a:custGeom>
            <a:avLst/>
            <a:gdLst/>
            <a:ahLst/>
            <a:cxnLst/>
            <a:rect r="r" b="b" t="t" l="l"/>
            <a:pathLst>
              <a:path h="1426670" w="13471756">
                <a:moveTo>
                  <a:pt x="0" y="0"/>
                </a:moveTo>
                <a:lnTo>
                  <a:pt x="13471756" y="0"/>
                </a:lnTo>
                <a:lnTo>
                  <a:pt x="13471756" y="1426671"/>
                </a:lnTo>
                <a:lnTo>
                  <a:pt x="0" y="1426671"/>
                </a:lnTo>
                <a:lnTo>
                  <a:pt x="0" y="0"/>
                </a:lnTo>
                <a:close/>
              </a:path>
            </a:pathLst>
          </a:custGeom>
          <a:blipFill>
            <a:blip r:embed="rId3"/>
            <a:stretch>
              <a:fillRect l="0" t="-86495" r="0" b="0"/>
            </a:stretch>
          </a:blipFill>
        </p:spPr>
      </p:sp>
      <p:grpSp>
        <p:nvGrpSpPr>
          <p:cNvPr name="Group 4" id="4"/>
          <p:cNvGrpSpPr>
            <a:grpSpLocks noChangeAspect="true"/>
          </p:cNvGrpSpPr>
          <p:nvPr/>
        </p:nvGrpSpPr>
        <p:grpSpPr>
          <a:xfrm rot="0">
            <a:off x="7613275" y="0"/>
            <a:ext cx="10674725" cy="6004533"/>
            <a:chOff x="0" y="0"/>
            <a:chExt cx="6089457" cy="3425320"/>
          </a:xfrm>
        </p:grpSpPr>
        <p:sp>
          <p:nvSpPr>
            <p:cNvPr name="Freeform 5" id="5"/>
            <p:cNvSpPr/>
            <p:nvPr/>
          </p:nvSpPr>
          <p:spPr>
            <a:xfrm flipH="false" flipV="false" rot="0">
              <a:off x="0" y="0"/>
              <a:ext cx="6089457" cy="3425320"/>
            </a:xfrm>
            <a:custGeom>
              <a:avLst/>
              <a:gdLst/>
              <a:ahLst/>
              <a:cxnLst/>
              <a:rect r="r" b="b" t="t" l="l"/>
              <a:pathLst>
                <a:path h="3425320" w="6089457">
                  <a:moveTo>
                    <a:pt x="6089457" y="3425320"/>
                  </a:moveTo>
                  <a:lnTo>
                    <a:pt x="6089457" y="0"/>
                  </a:lnTo>
                  <a:lnTo>
                    <a:pt x="0" y="0"/>
                  </a:lnTo>
                  <a:cubicBezTo>
                    <a:pt x="2029819" y="1141773"/>
                    <a:pt x="4059638" y="2283546"/>
                    <a:pt x="6089457" y="3425320"/>
                  </a:cubicBezTo>
                  <a:close/>
                </a:path>
              </a:pathLst>
            </a:custGeom>
            <a:solidFill>
              <a:srgbClr val="539BE0">
                <a:alpha val="49804"/>
              </a:srgbClr>
            </a:solidFill>
          </p:spPr>
        </p:sp>
        <p:sp>
          <p:nvSpPr>
            <p:cNvPr name="Freeform 6" id="6"/>
            <p:cNvSpPr/>
            <p:nvPr/>
          </p:nvSpPr>
          <p:spPr>
            <a:xfrm flipH="false" flipV="false" rot="0">
              <a:off x="0" y="0"/>
              <a:ext cx="6089457" cy="3425320"/>
            </a:xfrm>
            <a:custGeom>
              <a:avLst/>
              <a:gdLst/>
              <a:ahLst/>
              <a:cxnLst/>
              <a:rect r="r" b="b" t="t" l="l"/>
              <a:pathLst>
                <a:path h="3425320" w="6089457">
                  <a:moveTo>
                    <a:pt x="6089457" y="3425320"/>
                  </a:moveTo>
                  <a:lnTo>
                    <a:pt x="6089457" y="0"/>
                  </a:lnTo>
                  <a:lnTo>
                    <a:pt x="0" y="0"/>
                  </a:lnTo>
                  <a:cubicBezTo>
                    <a:pt x="2029819" y="1141773"/>
                    <a:pt x="4059638" y="2283546"/>
                    <a:pt x="6089457" y="3425320"/>
                  </a:cubicBezTo>
                  <a:close/>
                </a:path>
              </a:pathLst>
            </a:custGeom>
            <a:blipFill>
              <a:blip r:embed="rId4">
                <a:alphaModFix amt="50000"/>
              </a:blip>
              <a:stretch>
                <a:fillRect l="0" t="0" r="0" b="0"/>
              </a:stretch>
            </a:blipFill>
          </p:spPr>
        </p:sp>
      </p:grpSp>
      <p:sp>
        <p:nvSpPr>
          <p:cNvPr name="Freeform 7" id="7"/>
          <p:cNvSpPr/>
          <p:nvPr/>
        </p:nvSpPr>
        <p:spPr>
          <a:xfrm flipH="false" flipV="false" rot="0">
            <a:off x="1304990" y="0"/>
            <a:ext cx="9501039" cy="10287000"/>
          </a:xfrm>
          <a:custGeom>
            <a:avLst/>
            <a:gdLst/>
            <a:ahLst/>
            <a:cxnLst/>
            <a:rect r="r" b="b" t="t" l="l"/>
            <a:pathLst>
              <a:path h="10287000" w="9501039">
                <a:moveTo>
                  <a:pt x="0" y="0"/>
                </a:moveTo>
                <a:lnTo>
                  <a:pt x="9501040" y="0"/>
                </a:lnTo>
                <a:lnTo>
                  <a:pt x="9501040" y="10287000"/>
                </a:lnTo>
                <a:lnTo>
                  <a:pt x="0" y="10287000"/>
                </a:lnTo>
                <a:lnTo>
                  <a:pt x="0" y="0"/>
                </a:lnTo>
                <a:close/>
              </a:path>
            </a:pathLst>
          </a:custGeom>
          <a:blipFill>
            <a:blip r:embed="rId5"/>
            <a:stretch>
              <a:fillRect l="0" t="-3310" r="0" b="-3310"/>
            </a:stretch>
          </a:blipFill>
        </p:spPr>
      </p:sp>
      <p:sp>
        <p:nvSpPr>
          <p:cNvPr name="Freeform 8" id="8"/>
          <p:cNvSpPr/>
          <p:nvPr/>
        </p:nvSpPr>
        <p:spPr>
          <a:xfrm flipH="false" flipV="false" rot="0">
            <a:off x="16192507" y="7929413"/>
            <a:ext cx="2095493" cy="2095493"/>
          </a:xfrm>
          <a:custGeom>
            <a:avLst/>
            <a:gdLst/>
            <a:ahLst/>
            <a:cxnLst/>
            <a:rect r="r" b="b" t="t" l="l"/>
            <a:pathLst>
              <a:path h="2095493" w="2095493">
                <a:moveTo>
                  <a:pt x="0" y="0"/>
                </a:moveTo>
                <a:lnTo>
                  <a:pt x="2095493" y="0"/>
                </a:lnTo>
                <a:lnTo>
                  <a:pt x="2095493" y="2095494"/>
                </a:lnTo>
                <a:lnTo>
                  <a:pt x="0" y="2095494"/>
                </a:lnTo>
                <a:lnTo>
                  <a:pt x="0" y="0"/>
                </a:lnTo>
                <a:close/>
              </a:path>
            </a:pathLst>
          </a:custGeom>
          <a:blipFill>
            <a:blip r:embed="rId6"/>
            <a:stretch>
              <a:fillRect l="0" t="0" r="0" b="0"/>
            </a:stretch>
          </a:blipFill>
        </p:spPr>
      </p:sp>
      <p:sp>
        <p:nvSpPr>
          <p:cNvPr name="Freeform 9" id="9"/>
          <p:cNvSpPr/>
          <p:nvPr/>
        </p:nvSpPr>
        <p:spPr>
          <a:xfrm flipH="false" flipV="false" rot="0">
            <a:off x="14099923" y="7936578"/>
            <a:ext cx="2092583" cy="2095493"/>
          </a:xfrm>
          <a:custGeom>
            <a:avLst/>
            <a:gdLst/>
            <a:ahLst/>
            <a:cxnLst/>
            <a:rect r="r" b="b" t="t" l="l"/>
            <a:pathLst>
              <a:path h="2095493" w="2092583">
                <a:moveTo>
                  <a:pt x="0" y="0"/>
                </a:moveTo>
                <a:lnTo>
                  <a:pt x="2092584" y="0"/>
                </a:lnTo>
                <a:lnTo>
                  <a:pt x="2092584" y="2095493"/>
                </a:lnTo>
                <a:lnTo>
                  <a:pt x="0" y="2095493"/>
                </a:lnTo>
                <a:lnTo>
                  <a:pt x="0" y="0"/>
                </a:lnTo>
                <a:close/>
              </a:path>
            </a:pathLst>
          </a:custGeom>
          <a:blipFill>
            <a:blip r:embed="rId7"/>
            <a:stretch>
              <a:fillRect l="0" t="0" r="0" b="0"/>
            </a:stretch>
          </a:blipFill>
        </p:spPr>
      </p:sp>
      <p:sp>
        <p:nvSpPr>
          <p:cNvPr name="TextBox 10" id="10"/>
          <p:cNvSpPr txBox="true"/>
          <p:nvPr/>
        </p:nvSpPr>
        <p:spPr>
          <a:xfrm rot="0">
            <a:off x="11155229" y="348615"/>
            <a:ext cx="8953422" cy="680085"/>
          </a:xfrm>
          <a:prstGeom prst="rect">
            <a:avLst/>
          </a:prstGeom>
        </p:spPr>
        <p:txBody>
          <a:bodyPr anchor="t" rtlCol="false" tIns="0" lIns="0" bIns="0" rIns="0">
            <a:spAutoFit/>
          </a:bodyPr>
          <a:lstStyle/>
          <a:p>
            <a:pPr algn="l" marL="0" indent="0" lvl="0">
              <a:lnSpc>
                <a:spcPts val="5519"/>
              </a:lnSpc>
              <a:spcBef>
                <a:spcPct val="0"/>
              </a:spcBef>
            </a:pPr>
            <a:r>
              <a:rPr lang="en-US" sz="3999" spc="139">
                <a:solidFill>
                  <a:srgbClr val="010101"/>
                </a:solidFill>
                <a:latin typeface="Archivo Black"/>
                <a:ea typeface="Archivo Black"/>
                <a:cs typeface="Archivo Black"/>
                <a:sym typeface="Archivo Black"/>
              </a:rPr>
              <a:t>CYCLE OF AVOIDANCE</a:t>
            </a:r>
          </a:p>
        </p:txBody>
      </p:sp>
      <p:sp>
        <p:nvSpPr>
          <p:cNvPr name="TextBox 11" id="11"/>
          <p:cNvSpPr txBox="true"/>
          <p:nvPr/>
        </p:nvSpPr>
        <p:spPr>
          <a:xfrm rot="0">
            <a:off x="6962120" y="971550"/>
            <a:ext cx="8953422" cy="512445"/>
          </a:xfrm>
          <a:prstGeom prst="rect">
            <a:avLst/>
          </a:prstGeom>
        </p:spPr>
        <p:txBody>
          <a:bodyPr anchor="t" rtlCol="false" tIns="0" lIns="0" bIns="0" rIns="0">
            <a:spAutoFit/>
          </a:bodyPr>
          <a:lstStyle/>
          <a:p>
            <a:pPr algn="l" marL="0" indent="0" lvl="0">
              <a:lnSpc>
                <a:spcPts val="4140"/>
              </a:lnSpc>
              <a:spcBef>
                <a:spcPct val="0"/>
              </a:spcBef>
            </a:pPr>
            <a:r>
              <a:rPr lang="en-US" sz="3000" spc="105">
                <a:solidFill>
                  <a:srgbClr val="010101"/>
                </a:solidFill>
                <a:latin typeface="Archivo Black"/>
                <a:ea typeface="Archivo Black"/>
                <a:cs typeface="Archivo Black"/>
                <a:sym typeface="Archivo Black"/>
              </a:rPr>
              <a:t>EXPOSURE</a:t>
            </a:r>
          </a:p>
        </p:txBody>
      </p:sp>
      <p:sp>
        <p:nvSpPr>
          <p:cNvPr name="TextBox 12" id="12"/>
          <p:cNvSpPr txBox="true"/>
          <p:nvPr/>
        </p:nvSpPr>
        <p:spPr>
          <a:xfrm rot="0">
            <a:off x="9979887" y="3801424"/>
            <a:ext cx="8953422" cy="512445"/>
          </a:xfrm>
          <a:prstGeom prst="rect">
            <a:avLst/>
          </a:prstGeom>
        </p:spPr>
        <p:txBody>
          <a:bodyPr anchor="t" rtlCol="false" tIns="0" lIns="0" bIns="0" rIns="0">
            <a:spAutoFit/>
          </a:bodyPr>
          <a:lstStyle/>
          <a:p>
            <a:pPr algn="l" marL="0" indent="0" lvl="0">
              <a:lnSpc>
                <a:spcPts val="4140"/>
              </a:lnSpc>
              <a:spcBef>
                <a:spcPct val="0"/>
              </a:spcBef>
            </a:pPr>
            <a:r>
              <a:rPr lang="en-US" sz="3000" spc="105">
                <a:solidFill>
                  <a:srgbClr val="010101"/>
                </a:solidFill>
                <a:latin typeface="Archivo Black"/>
                <a:ea typeface="Archivo Black"/>
                <a:cs typeface="Archivo Black"/>
                <a:sym typeface="Archivo Black"/>
              </a:rPr>
              <a:t>DISTRESS</a:t>
            </a:r>
          </a:p>
        </p:txBody>
      </p:sp>
      <p:sp>
        <p:nvSpPr>
          <p:cNvPr name="TextBox 13" id="13"/>
          <p:cNvSpPr txBox="true"/>
          <p:nvPr/>
        </p:nvSpPr>
        <p:spPr>
          <a:xfrm rot="0">
            <a:off x="10317332" y="6255512"/>
            <a:ext cx="8953422" cy="512445"/>
          </a:xfrm>
          <a:prstGeom prst="rect">
            <a:avLst/>
          </a:prstGeom>
        </p:spPr>
        <p:txBody>
          <a:bodyPr anchor="t" rtlCol="false" tIns="0" lIns="0" bIns="0" rIns="0">
            <a:spAutoFit/>
          </a:bodyPr>
          <a:lstStyle/>
          <a:p>
            <a:pPr algn="l" marL="0" indent="0" lvl="0">
              <a:lnSpc>
                <a:spcPts val="4140"/>
              </a:lnSpc>
              <a:spcBef>
                <a:spcPct val="0"/>
              </a:spcBef>
            </a:pPr>
            <a:r>
              <a:rPr lang="en-US" sz="3000" spc="105">
                <a:solidFill>
                  <a:srgbClr val="010101"/>
                </a:solidFill>
                <a:latin typeface="Archivo Black"/>
                <a:ea typeface="Archivo Black"/>
                <a:cs typeface="Archivo Black"/>
                <a:sym typeface="Archivo Black"/>
              </a:rPr>
              <a:t>AVOIDANT BEHAVIOR</a:t>
            </a:r>
          </a:p>
        </p:txBody>
      </p:sp>
      <p:sp>
        <p:nvSpPr>
          <p:cNvPr name="TextBox 14" id="14"/>
          <p:cNvSpPr txBox="true"/>
          <p:nvPr/>
        </p:nvSpPr>
        <p:spPr>
          <a:xfrm rot="0">
            <a:off x="190578" y="8464715"/>
            <a:ext cx="8953422" cy="512445"/>
          </a:xfrm>
          <a:prstGeom prst="rect">
            <a:avLst/>
          </a:prstGeom>
        </p:spPr>
        <p:txBody>
          <a:bodyPr anchor="t" rtlCol="false" tIns="0" lIns="0" bIns="0" rIns="0">
            <a:spAutoFit/>
          </a:bodyPr>
          <a:lstStyle/>
          <a:p>
            <a:pPr algn="l" marL="0" indent="0" lvl="0">
              <a:lnSpc>
                <a:spcPts val="4140"/>
              </a:lnSpc>
              <a:spcBef>
                <a:spcPct val="0"/>
              </a:spcBef>
            </a:pPr>
            <a:r>
              <a:rPr lang="en-US" sz="3000" spc="105">
                <a:solidFill>
                  <a:srgbClr val="010101"/>
                </a:solidFill>
                <a:latin typeface="Archivo Black"/>
                <a:ea typeface="Archivo Black"/>
                <a:cs typeface="Archivo Black"/>
                <a:sym typeface="Archivo Black"/>
              </a:rPr>
              <a:t>REINFORCEMENT</a:t>
            </a:r>
          </a:p>
        </p:txBody>
      </p:sp>
      <p:sp>
        <p:nvSpPr>
          <p:cNvPr name="TextBox 15" id="15"/>
          <p:cNvSpPr txBox="true"/>
          <p:nvPr/>
        </p:nvSpPr>
        <p:spPr>
          <a:xfrm rot="0">
            <a:off x="6830918" y="9519626"/>
            <a:ext cx="8953422" cy="512445"/>
          </a:xfrm>
          <a:prstGeom prst="rect">
            <a:avLst/>
          </a:prstGeom>
        </p:spPr>
        <p:txBody>
          <a:bodyPr anchor="t" rtlCol="false" tIns="0" lIns="0" bIns="0" rIns="0">
            <a:spAutoFit/>
          </a:bodyPr>
          <a:lstStyle/>
          <a:p>
            <a:pPr algn="l" marL="0" indent="0" lvl="0">
              <a:lnSpc>
                <a:spcPts val="4140"/>
              </a:lnSpc>
              <a:spcBef>
                <a:spcPct val="0"/>
              </a:spcBef>
            </a:pPr>
            <a:r>
              <a:rPr lang="en-US" sz="3000" spc="105">
                <a:solidFill>
                  <a:srgbClr val="010101"/>
                </a:solidFill>
                <a:latin typeface="Archivo Black"/>
                <a:ea typeface="Archivo Black"/>
                <a:cs typeface="Archivo Black"/>
                <a:sym typeface="Archivo Black"/>
              </a:rPr>
              <a:t>TEMPORARY RELIEF</a:t>
            </a:r>
          </a:p>
        </p:txBody>
      </p:sp>
      <p:sp>
        <p:nvSpPr>
          <p:cNvPr name="TextBox 16" id="16"/>
          <p:cNvSpPr txBox="true"/>
          <p:nvPr/>
        </p:nvSpPr>
        <p:spPr>
          <a:xfrm rot="0">
            <a:off x="342978" y="1426845"/>
            <a:ext cx="8953422" cy="512445"/>
          </a:xfrm>
          <a:prstGeom prst="rect">
            <a:avLst/>
          </a:prstGeom>
        </p:spPr>
        <p:txBody>
          <a:bodyPr anchor="t" rtlCol="false" tIns="0" lIns="0" bIns="0" rIns="0">
            <a:spAutoFit/>
          </a:bodyPr>
          <a:lstStyle/>
          <a:p>
            <a:pPr algn="l" marL="0" indent="0" lvl="0">
              <a:lnSpc>
                <a:spcPts val="4140"/>
              </a:lnSpc>
              <a:spcBef>
                <a:spcPct val="0"/>
              </a:spcBef>
            </a:pPr>
            <a:r>
              <a:rPr lang="en-US" sz="3000" spc="105">
                <a:solidFill>
                  <a:srgbClr val="010101"/>
                </a:solidFill>
                <a:latin typeface="Archivo Black"/>
                <a:ea typeface="Archivo Black"/>
                <a:cs typeface="Archivo Black"/>
                <a:sym typeface="Archivo Black"/>
              </a:rPr>
              <a:t>LACK OF HEALING</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grpSp>
        <p:nvGrpSpPr>
          <p:cNvPr name="Group 3" id="3"/>
          <p:cNvGrpSpPr/>
          <p:nvPr/>
        </p:nvGrpSpPr>
        <p:grpSpPr>
          <a:xfrm rot="0">
            <a:off x="4410190" y="-7563"/>
            <a:ext cx="1710961" cy="10674983"/>
            <a:chOff x="0" y="0"/>
            <a:chExt cx="450623" cy="2811518"/>
          </a:xfrm>
        </p:grpSpPr>
        <p:sp>
          <p:nvSpPr>
            <p:cNvPr name="Freeform 4" id="4"/>
            <p:cNvSpPr/>
            <p:nvPr/>
          </p:nvSpPr>
          <p:spPr>
            <a:xfrm flipH="false" flipV="false" rot="0">
              <a:off x="0" y="0"/>
              <a:ext cx="450623" cy="2811518"/>
            </a:xfrm>
            <a:custGeom>
              <a:avLst/>
              <a:gdLst/>
              <a:ahLst/>
              <a:cxnLst/>
              <a:rect r="r" b="b" t="t" l="l"/>
              <a:pathLst>
                <a:path h="2811518" w="450623">
                  <a:moveTo>
                    <a:pt x="0" y="0"/>
                  </a:moveTo>
                  <a:lnTo>
                    <a:pt x="450623" y="0"/>
                  </a:lnTo>
                  <a:lnTo>
                    <a:pt x="450623" y="2811518"/>
                  </a:lnTo>
                  <a:lnTo>
                    <a:pt x="0" y="2811518"/>
                  </a:lnTo>
                  <a:close/>
                </a:path>
              </a:pathLst>
            </a:custGeom>
            <a:gradFill rotWithShape="true">
              <a:gsLst>
                <a:gs pos="0">
                  <a:srgbClr val="696969">
                    <a:alpha val="72000"/>
                  </a:srgbClr>
                </a:gs>
                <a:gs pos="33333">
                  <a:srgbClr val="B4B4B4">
                    <a:alpha val="82500"/>
                  </a:srgbClr>
                </a:gs>
                <a:gs pos="66667">
                  <a:srgbClr val="EEEEEE">
                    <a:alpha val="70500"/>
                  </a:srgbClr>
                </a:gs>
                <a:gs pos="100000">
                  <a:srgbClr val="FBFBFB">
                    <a:alpha val="22000"/>
                  </a:srgbClr>
                </a:gs>
              </a:gsLst>
              <a:lin ang="0"/>
            </a:gradFill>
            <a:ln cap="sq">
              <a:noFill/>
              <a:prstDash val="solid"/>
              <a:miter/>
            </a:ln>
          </p:spPr>
        </p:sp>
        <p:sp>
          <p:nvSpPr>
            <p:cNvPr name="TextBox 5" id="5"/>
            <p:cNvSpPr txBox="true"/>
            <p:nvPr/>
          </p:nvSpPr>
          <p:spPr>
            <a:xfrm>
              <a:off x="0" y="-19050"/>
              <a:ext cx="450623" cy="2830568"/>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6" id="6"/>
          <p:cNvSpPr/>
          <p:nvPr/>
        </p:nvSpPr>
        <p:spPr>
          <a:xfrm flipH="false" flipV="false" rot="0">
            <a:off x="0" y="0"/>
            <a:ext cx="4410190" cy="10392937"/>
          </a:xfrm>
          <a:custGeom>
            <a:avLst/>
            <a:gdLst/>
            <a:ahLst/>
            <a:cxnLst/>
            <a:rect r="r" b="b" t="t" l="l"/>
            <a:pathLst>
              <a:path h="10392937" w="4410190">
                <a:moveTo>
                  <a:pt x="0" y="0"/>
                </a:moveTo>
                <a:lnTo>
                  <a:pt x="4410190" y="0"/>
                </a:lnTo>
                <a:lnTo>
                  <a:pt x="4410190" y="10392937"/>
                </a:lnTo>
                <a:lnTo>
                  <a:pt x="0" y="10392937"/>
                </a:lnTo>
                <a:lnTo>
                  <a:pt x="0" y="0"/>
                </a:lnTo>
                <a:close/>
              </a:path>
            </a:pathLst>
          </a:custGeom>
          <a:blipFill>
            <a:blip r:embed="rId3">
              <a:alphaModFix amt="40000"/>
            </a:blip>
            <a:stretch>
              <a:fillRect l="-24779" t="0" r="-33994" b="0"/>
            </a:stretch>
          </a:blipFill>
        </p:spPr>
      </p:sp>
      <p:sp>
        <p:nvSpPr>
          <p:cNvPr name="Freeform 7" id="7"/>
          <p:cNvSpPr/>
          <p:nvPr/>
        </p:nvSpPr>
        <p:spPr>
          <a:xfrm flipH="false" flipV="false" rot="0">
            <a:off x="14275351" y="8057779"/>
            <a:ext cx="2092583" cy="2095493"/>
          </a:xfrm>
          <a:custGeom>
            <a:avLst/>
            <a:gdLst/>
            <a:ahLst/>
            <a:cxnLst/>
            <a:rect r="r" b="b" t="t" l="l"/>
            <a:pathLst>
              <a:path h="2095493" w="2092583">
                <a:moveTo>
                  <a:pt x="0" y="0"/>
                </a:moveTo>
                <a:lnTo>
                  <a:pt x="2092583" y="0"/>
                </a:lnTo>
                <a:lnTo>
                  <a:pt x="2092583" y="2095493"/>
                </a:lnTo>
                <a:lnTo>
                  <a:pt x="0" y="2095493"/>
                </a:lnTo>
                <a:lnTo>
                  <a:pt x="0" y="0"/>
                </a:lnTo>
                <a:close/>
              </a:path>
            </a:pathLst>
          </a:custGeom>
          <a:blipFill>
            <a:blip r:embed="rId4"/>
            <a:stretch>
              <a:fillRect l="0" t="0" r="0" b="0"/>
            </a:stretch>
          </a:blipFill>
        </p:spPr>
      </p:sp>
      <p:sp>
        <p:nvSpPr>
          <p:cNvPr name="Freeform 8" id="8"/>
          <p:cNvSpPr/>
          <p:nvPr/>
        </p:nvSpPr>
        <p:spPr>
          <a:xfrm flipH="false" flipV="false" rot="0">
            <a:off x="16367934" y="8057779"/>
            <a:ext cx="2095493" cy="2095493"/>
          </a:xfrm>
          <a:custGeom>
            <a:avLst/>
            <a:gdLst/>
            <a:ahLst/>
            <a:cxnLst/>
            <a:rect r="r" b="b" t="t" l="l"/>
            <a:pathLst>
              <a:path h="2095493" w="2095493">
                <a:moveTo>
                  <a:pt x="0" y="0"/>
                </a:moveTo>
                <a:lnTo>
                  <a:pt x="2095494" y="0"/>
                </a:lnTo>
                <a:lnTo>
                  <a:pt x="2095494" y="2095493"/>
                </a:lnTo>
                <a:lnTo>
                  <a:pt x="0" y="2095493"/>
                </a:lnTo>
                <a:lnTo>
                  <a:pt x="0" y="0"/>
                </a:lnTo>
                <a:close/>
              </a:path>
            </a:pathLst>
          </a:custGeom>
          <a:blipFill>
            <a:blip r:embed="rId5"/>
            <a:stretch>
              <a:fillRect l="0" t="0" r="0" b="0"/>
            </a:stretch>
          </a:blipFill>
        </p:spPr>
      </p:sp>
      <p:sp>
        <p:nvSpPr>
          <p:cNvPr name="TextBox 9" id="9"/>
          <p:cNvSpPr txBox="true"/>
          <p:nvPr/>
        </p:nvSpPr>
        <p:spPr>
          <a:xfrm rot="0">
            <a:off x="6121151" y="672558"/>
            <a:ext cx="9505944" cy="1822317"/>
          </a:xfrm>
          <a:prstGeom prst="rect">
            <a:avLst/>
          </a:prstGeom>
        </p:spPr>
        <p:txBody>
          <a:bodyPr anchor="t" rtlCol="false" tIns="0" lIns="0" bIns="0" rIns="0">
            <a:spAutoFit/>
          </a:bodyPr>
          <a:lstStyle/>
          <a:p>
            <a:pPr algn="l" marL="0" indent="0" lvl="0">
              <a:lnSpc>
                <a:spcPts val="7291"/>
              </a:lnSpc>
              <a:spcBef>
                <a:spcPct val="0"/>
              </a:spcBef>
            </a:pPr>
            <a:r>
              <a:rPr lang="en-US" sz="5283" spc="184">
                <a:solidFill>
                  <a:srgbClr val="010101"/>
                </a:solidFill>
                <a:latin typeface="Archivo Black"/>
                <a:ea typeface="Archivo Black"/>
                <a:cs typeface="Archivo Black"/>
                <a:sym typeface="Archivo Black"/>
              </a:rPr>
              <a:t>CONSEQUENCES OF AVOIDANCE</a:t>
            </a:r>
          </a:p>
        </p:txBody>
      </p:sp>
      <p:sp>
        <p:nvSpPr>
          <p:cNvPr name="TextBox 10" id="10"/>
          <p:cNvSpPr txBox="true"/>
          <p:nvPr/>
        </p:nvSpPr>
        <p:spPr>
          <a:xfrm rot="0">
            <a:off x="6872723" y="3951974"/>
            <a:ext cx="9840052" cy="605790"/>
          </a:xfrm>
          <a:prstGeom prst="rect">
            <a:avLst/>
          </a:prstGeom>
        </p:spPr>
        <p:txBody>
          <a:bodyPr anchor="t" rtlCol="false" tIns="0" lIns="0" bIns="0" rIns="0">
            <a:spAutoFit/>
          </a:bodyPr>
          <a:lstStyle/>
          <a:p>
            <a:pPr algn="l" marL="0" indent="0" lvl="0">
              <a:lnSpc>
                <a:spcPts val="4830"/>
              </a:lnSpc>
              <a:spcBef>
                <a:spcPct val="0"/>
              </a:spcBef>
            </a:pPr>
            <a:r>
              <a:rPr lang="en-US" sz="3500">
                <a:solidFill>
                  <a:srgbClr val="010101"/>
                </a:solidFill>
                <a:latin typeface="Archivo Black"/>
                <a:ea typeface="Archivo Black"/>
                <a:cs typeface="Archivo Black"/>
                <a:sym typeface="Archivo Black"/>
              </a:rPr>
              <a:t>INCREASED DIAGNOSES OF PTSD</a:t>
            </a:r>
          </a:p>
        </p:txBody>
      </p:sp>
      <p:sp>
        <p:nvSpPr>
          <p:cNvPr name="TextBox 11" id="11"/>
          <p:cNvSpPr txBox="true"/>
          <p:nvPr/>
        </p:nvSpPr>
        <p:spPr>
          <a:xfrm rot="0">
            <a:off x="6872723" y="5120269"/>
            <a:ext cx="11859901" cy="605790"/>
          </a:xfrm>
          <a:prstGeom prst="rect">
            <a:avLst/>
          </a:prstGeom>
        </p:spPr>
        <p:txBody>
          <a:bodyPr anchor="t" rtlCol="false" tIns="0" lIns="0" bIns="0" rIns="0">
            <a:spAutoFit/>
          </a:bodyPr>
          <a:lstStyle/>
          <a:p>
            <a:pPr algn="l" marL="0" indent="0" lvl="0">
              <a:lnSpc>
                <a:spcPts val="4830"/>
              </a:lnSpc>
              <a:spcBef>
                <a:spcPct val="0"/>
              </a:spcBef>
            </a:pPr>
            <a:r>
              <a:rPr lang="en-US" sz="3500">
                <a:solidFill>
                  <a:srgbClr val="010101"/>
                </a:solidFill>
                <a:latin typeface="Archivo Black"/>
                <a:ea typeface="Archivo Black"/>
                <a:cs typeface="Archivo Black"/>
                <a:sym typeface="Archivo Black"/>
              </a:rPr>
              <a:t>ISOLATION &amp; STRAINED RELATIONSHIPS</a:t>
            </a:r>
          </a:p>
        </p:txBody>
      </p:sp>
      <p:sp>
        <p:nvSpPr>
          <p:cNvPr name="TextBox 12" id="12"/>
          <p:cNvSpPr txBox="true"/>
          <p:nvPr/>
        </p:nvSpPr>
        <p:spPr>
          <a:xfrm rot="0">
            <a:off x="6872723" y="6286129"/>
            <a:ext cx="11249249" cy="605790"/>
          </a:xfrm>
          <a:prstGeom prst="rect">
            <a:avLst/>
          </a:prstGeom>
        </p:spPr>
        <p:txBody>
          <a:bodyPr anchor="t" rtlCol="false" tIns="0" lIns="0" bIns="0" rIns="0">
            <a:spAutoFit/>
          </a:bodyPr>
          <a:lstStyle/>
          <a:p>
            <a:pPr algn="l" marL="0" indent="0" lvl="0">
              <a:lnSpc>
                <a:spcPts val="4830"/>
              </a:lnSpc>
              <a:spcBef>
                <a:spcPct val="0"/>
              </a:spcBef>
            </a:pPr>
            <a:r>
              <a:rPr lang="en-US" sz="3500">
                <a:solidFill>
                  <a:srgbClr val="010101"/>
                </a:solidFill>
                <a:latin typeface="Archivo Black"/>
                <a:ea typeface="Archivo Black"/>
                <a:cs typeface="Archivo Black"/>
                <a:sym typeface="Archivo Black"/>
              </a:rPr>
              <a:t>BURNOUT</a:t>
            </a:r>
          </a:p>
        </p:txBody>
      </p:sp>
      <p:sp>
        <p:nvSpPr>
          <p:cNvPr name="TextBox 13" id="13"/>
          <p:cNvSpPr txBox="true"/>
          <p:nvPr/>
        </p:nvSpPr>
        <p:spPr>
          <a:xfrm rot="0">
            <a:off x="6872723" y="7451989"/>
            <a:ext cx="11249249" cy="605790"/>
          </a:xfrm>
          <a:prstGeom prst="rect">
            <a:avLst/>
          </a:prstGeom>
        </p:spPr>
        <p:txBody>
          <a:bodyPr anchor="t" rtlCol="false" tIns="0" lIns="0" bIns="0" rIns="0">
            <a:spAutoFit/>
          </a:bodyPr>
          <a:lstStyle/>
          <a:p>
            <a:pPr algn="l" marL="0" indent="0" lvl="0">
              <a:lnSpc>
                <a:spcPts val="4830"/>
              </a:lnSpc>
              <a:spcBef>
                <a:spcPct val="0"/>
              </a:spcBef>
            </a:pPr>
            <a:r>
              <a:rPr lang="en-US" sz="3500">
                <a:solidFill>
                  <a:srgbClr val="010101"/>
                </a:solidFill>
                <a:latin typeface="Archivo Black"/>
                <a:ea typeface="Archivo Black"/>
                <a:cs typeface="Archivo Black"/>
                <a:sym typeface="Archivo Black"/>
              </a:rPr>
              <a:t>EMOTIONAL NUMBING</a:t>
            </a:r>
          </a:p>
        </p:txBody>
      </p:sp>
      <p:sp>
        <p:nvSpPr>
          <p:cNvPr name="TextBox 14" id="14"/>
          <p:cNvSpPr txBox="true"/>
          <p:nvPr/>
        </p:nvSpPr>
        <p:spPr>
          <a:xfrm rot="0">
            <a:off x="6872723" y="8619754"/>
            <a:ext cx="11249249" cy="605790"/>
          </a:xfrm>
          <a:prstGeom prst="rect">
            <a:avLst/>
          </a:prstGeom>
        </p:spPr>
        <p:txBody>
          <a:bodyPr anchor="t" rtlCol="false" tIns="0" lIns="0" bIns="0" rIns="0">
            <a:spAutoFit/>
          </a:bodyPr>
          <a:lstStyle/>
          <a:p>
            <a:pPr algn="l" marL="0" indent="0" lvl="0">
              <a:lnSpc>
                <a:spcPts val="4830"/>
              </a:lnSpc>
              <a:spcBef>
                <a:spcPct val="0"/>
              </a:spcBef>
            </a:pPr>
            <a:r>
              <a:rPr lang="en-US" sz="3500">
                <a:solidFill>
                  <a:srgbClr val="010101"/>
                </a:solidFill>
                <a:latin typeface="Archivo Black"/>
                <a:ea typeface="Archivo Black"/>
                <a:cs typeface="Archivo Black"/>
                <a:sym typeface="Archivo Black"/>
              </a:rPr>
              <a:t>GENERAL STATE OF STRESS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2F4F5"/>
        </a:solidFill>
      </p:bgPr>
    </p:bg>
    <p:spTree>
      <p:nvGrpSpPr>
        <p:cNvPr id="1" name=""/>
        <p:cNvGrpSpPr/>
        <p:nvPr/>
      </p:nvGrpSpPr>
      <p:grpSpPr>
        <a:xfrm>
          <a:off x="0" y="0"/>
          <a:ext cx="0" cy="0"/>
          <a:chOff x="0" y="0"/>
          <a:chExt cx="0" cy="0"/>
        </a:xfrm>
      </p:grpSpPr>
      <p:sp>
        <p:nvSpPr>
          <p:cNvPr name="Freeform 2" id="2"/>
          <p:cNvSpPr/>
          <p:nvPr/>
        </p:nvSpPr>
        <p:spPr>
          <a:xfrm flipH="false" flipV="false" rot="0">
            <a:off x="9659420" y="8263127"/>
            <a:ext cx="2799147" cy="440074"/>
          </a:xfrm>
          <a:custGeom>
            <a:avLst/>
            <a:gdLst/>
            <a:ahLst/>
            <a:cxnLst/>
            <a:rect r="r" b="b" t="t" l="l"/>
            <a:pathLst>
              <a:path h="440074" w="2799147">
                <a:moveTo>
                  <a:pt x="0" y="0"/>
                </a:moveTo>
                <a:lnTo>
                  <a:pt x="2799147" y="0"/>
                </a:lnTo>
                <a:lnTo>
                  <a:pt x="2799147" y="440074"/>
                </a:lnTo>
                <a:lnTo>
                  <a:pt x="0" y="440074"/>
                </a:lnTo>
                <a:lnTo>
                  <a:pt x="0" y="0"/>
                </a:lnTo>
                <a:close/>
              </a:path>
            </a:pathLst>
          </a:custGeom>
          <a:blipFill>
            <a:blip r:embed="rId2"/>
            <a:stretch>
              <a:fillRect l="0" t="-25622" r="0" b="0"/>
            </a:stretch>
          </a:blipFill>
        </p:spPr>
      </p:sp>
      <p:grpSp>
        <p:nvGrpSpPr>
          <p:cNvPr name="Group 3" id="3"/>
          <p:cNvGrpSpPr/>
          <p:nvPr/>
        </p:nvGrpSpPr>
        <p:grpSpPr>
          <a:xfrm rot="0">
            <a:off x="9659420" y="5607622"/>
            <a:ext cx="2799147" cy="2799147"/>
            <a:chOff x="0" y="0"/>
            <a:chExt cx="6350000" cy="6350000"/>
          </a:xfrm>
        </p:grpSpPr>
        <p:sp>
          <p:nvSpPr>
            <p:cNvPr name="Freeform 4" id="4"/>
            <p:cNvSpPr/>
            <p:nvPr/>
          </p:nvSpPr>
          <p:spPr>
            <a:xfrm flipH="false" flipV="false" rot="0">
              <a:off x="0" y="0"/>
              <a:ext cx="6350000" cy="6351270"/>
            </a:xfrm>
            <a:custGeom>
              <a:avLst/>
              <a:gdLst/>
              <a:ahLst/>
              <a:cxnLst/>
              <a:rect r="r" b="b" t="t" l="l"/>
              <a:pathLst>
                <a:path h="6351270" w="6350000">
                  <a:moveTo>
                    <a:pt x="0" y="5955030"/>
                  </a:moveTo>
                  <a:lnTo>
                    <a:pt x="0" y="394970"/>
                  </a:lnTo>
                  <a:cubicBezTo>
                    <a:pt x="0" y="176530"/>
                    <a:pt x="176530" y="0"/>
                    <a:pt x="394970" y="0"/>
                  </a:cubicBezTo>
                  <a:lnTo>
                    <a:pt x="5956300" y="0"/>
                  </a:lnTo>
                  <a:cubicBezTo>
                    <a:pt x="6173470" y="0"/>
                    <a:pt x="6350000" y="176530"/>
                    <a:pt x="6350000" y="394970"/>
                  </a:cubicBezTo>
                  <a:lnTo>
                    <a:pt x="6350000" y="5956300"/>
                  </a:lnTo>
                  <a:cubicBezTo>
                    <a:pt x="6350000" y="6174740"/>
                    <a:pt x="6173470" y="6351270"/>
                    <a:pt x="5955030" y="6351270"/>
                  </a:cubicBezTo>
                  <a:lnTo>
                    <a:pt x="394970" y="6351270"/>
                  </a:lnTo>
                  <a:cubicBezTo>
                    <a:pt x="176530" y="6350000"/>
                    <a:pt x="0" y="6173470"/>
                    <a:pt x="0" y="5955030"/>
                  </a:cubicBezTo>
                  <a:close/>
                </a:path>
              </a:pathLst>
            </a:custGeom>
            <a:blipFill>
              <a:blip r:embed="rId3">
                <a:alphaModFix amt="80000"/>
              </a:blip>
              <a:stretch>
                <a:fillRect l="-32847" t="0" r="-32847" b="0"/>
              </a:stretch>
            </a:blipFill>
          </p:spPr>
        </p:sp>
      </p:grpSp>
      <p:sp>
        <p:nvSpPr>
          <p:cNvPr name="Freeform 5" id="5"/>
          <p:cNvSpPr/>
          <p:nvPr/>
        </p:nvSpPr>
        <p:spPr>
          <a:xfrm flipH="false" flipV="false" rot="0">
            <a:off x="9659420" y="4799097"/>
            <a:ext cx="2799147" cy="440074"/>
          </a:xfrm>
          <a:custGeom>
            <a:avLst/>
            <a:gdLst/>
            <a:ahLst/>
            <a:cxnLst/>
            <a:rect r="r" b="b" t="t" l="l"/>
            <a:pathLst>
              <a:path h="440074" w="2799147">
                <a:moveTo>
                  <a:pt x="0" y="0"/>
                </a:moveTo>
                <a:lnTo>
                  <a:pt x="2799147" y="0"/>
                </a:lnTo>
                <a:lnTo>
                  <a:pt x="2799147" y="440074"/>
                </a:lnTo>
                <a:lnTo>
                  <a:pt x="0" y="440074"/>
                </a:lnTo>
                <a:lnTo>
                  <a:pt x="0" y="0"/>
                </a:lnTo>
                <a:close/>
              </a:path>
            </a:pathLst>
          </a:custGeom>
          <a:blipFill>
            <a:blip r:embed="rId2"/>
            <a:stretch>
              <a:fillRect l="0" t="-25622" r="0" b="0"/>
            </a:stretch>
          </a:blipFill>
        </p:spPr>
      </p:sp>
      <p:grpSp>
        <p:nvGrpSpPr>
          <p:cNvPr name="Group 6" id="6"/>
          <p:cNvGrpSpPr/>
          <p:nvPr/>
        </p:nvGrpSpPr>
        <p:grpSpPr>
          <a:xfrm rot="0">
            <a:off x="9659420" y="2143592"/>
            <a:ext cx="2799147" cy="2799147"/>
            <a:chOff x="0" y="0"/>
            <a:chExt cx="6350000" cy="6350000"/>
          </a:xfrm>
        </p:grpSpPr>
        <p:sp>
          <p:nvSpPr>
            <p:cNvPr name="Freeform 7" id="7"/>
            <p:cNvSpPr/>
            <p:nvPr/>
          </p:nvSpPr>
          <p:spPr>
            <a:xfrm flipH="false" flipV="false" rot="0">
              <a:off x="0" y="0"/>
              <a:ext cx="6350000" cy="6351270"/>
            </a:xfrm>
            <a:custGeom>
              <a:avLst/>
              <a:gdLst/>
              <a:ahLst/>
              <a:cxnLst/>
              <a:rect r="r" b="b" t="t" l="l"/>
              <a:pathLst>
                <a:path h="6351270" w="6350000">
                  <a:moveTo>
                    <a:pt x="0" y="5955030"/>
                  </a:moveTo>
                  <a:lnTo>
                    <a:pt x="0" y="394970"/>
                  </a:lnTo>
                  <a:cubicBezTo>
                    <a:pt x="0" y="176530"/>
                    <a:pt x="176530" y="0"/>
                    <a:pt x="394970" y="0"/>
                  </a:cubicBezTo>
                  <a:lnTo>
                    <a:pt x="5956300" y="0"/>
                  </a:lnTo>
                  <a:cubicBezTo>
                    <a:pt x="6173470" y="0"/>
                    <a:pt x="6350000" y="176530"/>
                    <a:pt x="6350000" y="394970"/>
                  </a:cubicBezTo>
                  <a:lnTo>
                    <a:pt x="6350000" y="5956300"/>
                  </a:lnTo>
                  <a:cubicBezTo>
                    <a:pt x="6350000" y="6174740"/>
                    <a:pt x="6173470" y="6351270"/>
                    <a:pt x="5955030" y="6351270"/>
                  </a:cubicBezTo>
                  <a:lnTo>
                    <a:pt x="394970" y="6351270"/>
                  </a:lnTo>
                  <a:cubicBezTo>
                    <a:pt x="176530" y="6350000"/>
                    <a:pt x="0" y="6173470"/>
                    <a:pt x="0" y="5955030"/>
                  </a:cubicBezTo>
                  <a:close/>
                </a:path>
              </a:pathLst>
            </a:custGeom>
            <a:blipFill>
              <a:blip r:embed="rId4">
                <a:alphaModFix amt="80000"/>
              </a:blip>
              <a:stretch>
                <a:fillRect l="-24641" t="0" r="-24641" b="0"/>
              </a:stretch>
            </a:blipFill>
          </p:spPr>
        </p:sp>
      </p:grpSp>
      <p:sp>
        <p:nvSpPr>
          <p:cNvPr name="Freeform 8" id="8"/>
          <p:cNvSpPr/>
          <p:nvPr/>
        </p:nvSpPr>
        <p:spPr>
          <a:xfrm flipH="false" flipV="false" rot="0">
            <a:off x="2179183" y="6826068"/>
            <a:ext cx="6851587" cy="1077187"/>
          </a:xfrm>
          <a:custGeom>
            <a:avLst/>
            <a:gdLst/>
            <a:ahLst/>
            <a:cxnLst/>
            <a:rect r="r" b="b" t="t" l="l"/>
            <a:pathLst>
              <a:path h="1077187" w="6851587">
                <a:moveTo>
                  <a:pt x="0" y="0"/>
                </a:moveTo>
                <a:lnTo>
                  <a:pt x="6851587" y="0"/>
                </a:lnTo>
                <a:lnTo>
                  <a:pt x="6851587" y="1077187"/>
                </a:lnTo>
                <a:lnTo>
                  <a:pt x="0" y="1077187"/>
                </a:lnTo>
                <a:lnTo>
                  <a:pt x="0" y="0"/>
                </a:lnTo>
                <a:close/>
              </a:path>
            </a:pathLst>
          </a:custGeom>
          <a:blipFill>
            <a:blip r:embed="rId2"/>
            <a:stretch>
              <a:fillRect l="0" t="-25622" r="0" b="0"/>
            </a:stretch>
          </a:blipFill>
        </p:spPr>
      </p:sp>
      <p:grpSp>
        <p:nvGrpSpPr>
          <p:cNvPr name="Group 9" id="9"/>
          <p:cNvGrpSpPr/>
          <p:nvPr/>
        </p:nvGrpSpPr>
        <p:grpSpPr>
          <a:xfrm rot="0">
            <a:off x="2240447" y="3594570"/>
            <a:ext cx="6790323" cy="3819509"/>
            <a:chOff x="0" y="0"/>
            <a:chExt cx="11289030" cy="6350000"/>
          </a:xfrm>
        </p:grpSpPr>
        <p:sp>
          <p:nvSpPr>
            <p:cNvPr name="Freeform 10" id="10"/>
            <p:cNvSpPr/>
            <p:nvPr/>
          </p:nvSpPr>
          <p:spPr>
            <a:xfrm flipH="false" flipV="false" rot="0">
              <a:off x="0" y="0"/>
              <a:ext cx="11287760" cy="6348735"/>
            </a:xfrm>
            <a:custGeom>
              <a:avLst/>
              <a:gdLst/>
              <a:ahLst/>
              <a:cxnLst/>
              <a:rect r="r" b="b" t="t" l="l"/>
              <a:pathLst>
                <a:path h="6348735" w="11287760">
                  <a:moveTo>
                    <a:pt x="0" y="5824220"/>
                  </a:moveTo>
                  <a:lnTo>
                    <a:pt x="0" y="525780"/>
                  </a:lnTo>
                  <a:cubicBezTo>
                    <a:pt x="0" y="234950"/>
                    <a:pt x="234950" y="0"/>
                    <a:pt x="525780" y="0"/>
                  </a:cubicBezTo>
                  <a:lnTo>
                    <a:pt x="10761980" y="0"/>
                  </a:lnTo>
                  <a:cubicBezTo>
                    <a:pt x="11052810" y="0"/>
                    <a:pt x="11287760" y="234950"/>
                    <a:pt x="11287760" y="525780"/>
                  </a:cubicBezTo>
                  <a:lnTo>
                    <a:pt x="11287760" y="5822950"/>
                  </a:lnTo>
                  <a:cubicBezTo>
                    <a:pt x="11287760" y="6113780"/>
                    <a:pt x="11052810" y="6348730"/>
                    <a:pt x="10761980" y="6348730"/>
                  </a:cubicBezTo>
                  <a:lnTo>
                    <a:pt x="525780" y="6348730"/>
                  </a:lnTo>
                  <a:cubicBezTo>
                    <a:pt x="236220" y="6350000"/>
                    <a:pt x="0" y="6115050"/>
                    <a:pt x="0" y="5824220"/>
                  </a:cubicBezTo>
                  <a:close/>
                </a:path>
              </a:pathLst>
            </a:custGeom>
            <a:blipFill>
              <a:blip r:embed="rId5">
                <a:alphaModFix amt="80000"/>
              </a:blip>
              <a:stretch>
                <a:fillRect l="0" t="-9319" r="0" b="-9319"/>
              </a:stretch>
            </a:blipFill>
          </p:spPr>
        </p:sp>
      </p:grpSp>
      <p:sp>
        <p:nvSpPr>
          <p:cNvPr name="Freeform 11" id="11"/>
          <p:cNvSpPr/>
          <p:nvPr/>
        </p:nvSpPr>
        <p:spPr>
          <a:xfrm flipH="false" flipV="false" rot="0">
            <a:off x="12924060" y="9846926"/>
            <a:ext cx="2799147" cy="440074"/>
          </a:xfrm>
          <a:custGeom>
            <a:avLst/>
            <a:gdLst/>
            <a:ahLst/>
            <a:cxnLst/>
            <a:rect r="r" b="b" t="t" l="l"/>
            <a:pathLst>
              <a:path h="440074" w="2799147">
                <a:moveTo>
                  <a:pt x="0" y="0"/>
                </a:moveTo>
                <a:lnTo>
                  <a:pt x="2799146" y="0"/>
                </a:lnTo>
                <a:lnTo>
                  <a:pt x="2799146" y="440074"/>
                </a:lnTo>
                <a:lnTo>
                  <a:pt x="0" y="440074"/>
                </a:lnTo>
                <a:lnTo>
                  <a:pt x="0" y="0"/>
                </a:lnTo>
                <a:close/>
              </a:path>
            </a:pathLst>
          </a:custGeom>
          <a:blipFill>
            <a:blip r:embed="rId2"/>
            <a:stretch>
              <a:fillRect l="0" t="-25622" r="0" b="0"/>
            </a:stretch>
          </a:blipFill>
        </p:spPr>
      </p:sp>
      <p:grpSp>
        <p:nvGrpSpPr>
          <p:cNvPr name="Group 12" id="12"/>
          <p:cNvGrpSpPr/>
          <p:nvPr/>
        </p:nvGrpSpPr>
        <p:grpSpPr>
          <a:xfrm rot="0">
            <a:off x="12924060" y="7191421"/>
            <a:ext cx="2799147" cy="2799147"/>
            <a:chOff x="0" y="0"/>
            <a:chExt cx="6350000" cy="6350000"/>
          </a:xfrm>
        </p:grpSpPr>
        <p:sp>
          <p:nvSpPr>
            <p:cNvPr name="Freeform 13" id="13"/>
            <p:cNvSpPr/>
            <p:nvPr/>
          </p:nvSpPr>
          <p:spPr>
            <a:xfrm flipH="false" flipV="false" rot="0">
              <a:off x="0" y="0"/>
              <a:ext cx="6350000" cy="6351270"/>
            </a:xfrm>
            <a:custGeom>
              <a:avLst/>
              <a:gdLst/>
              <a:ahLst/>
              <a:cxnLst/>
              <a:rect r="r" b="b" t="t" l="l"/>
              <a:pathLst>
                <a:path h="6351270" w="6350000">
                  <a:moveTo>
                    <a:pt x="0" y="5955030"/>
                  </a:moveTo>
                  <a:lnTo>
                    <a:pt x="0" y="394970"/>
                  </a:lnTo>
                  <a:cubicBezTo>
                    <a:pt x="0" y="176530"/>
                    <a:pt x="176530" y="0"/>
                    <a:pt x="394970" y="0"/>
                  </a:cubicBezTo>
                  <a:lnTo>
                    <a:pt x="5956300" y="0"/>
                  </a:lnTo>
                  <a:cubicBezTo>
                    <a:pt x="6173470" y="0"/>
                    <a:pt x="6350000" y="176530"/>
                    <a:pt x="6350000" y="394970"/>
                  </a:cubicBezTo>
                  <a:lnTo>
                    <a:pt x="6350000" y="5956300"/>
                  </a:lnTo>
                  <a:cubicBezTo>
                    <a:pt x="6350000" y="6174740"/>
                    <a:pt x="6173470" y="6351270"/>
                    <a:pt x="5955030" y="6351270"/>
                  </a:cubicBezTo>
                  <a:lnTo>
                    <a:pt x="394970" y="6351270"/>
                  </a:lnTo>
                  <a:cubicBezTo>
                    <a:pt x="176530" y="6350000"/>
                    <a:pt x="0" y="6173470"/>
                    <a:pt x="0" y="5955030"/>
                  </a:cubicBezTo>
                  <a:close/>
                </a:path>
              </a:pathLst>
            </a:custGeom>
            <a:blipFill>
              <a:blip r:embed="rId6">
                <a:alphaModFix amt="80000"/>
              </a:blip>
              <a:stretch>
                <a:fillRect l="-21442" t="0" r="-21442" b="0"/>
              </a:stretch>
            </a:blipFill>
          </p:spPr>
        </p:sp>
      </p:grpSp>
      <p:sp>
        <p:nvSpPr>
          <p:cNvPr name="Freeform 14" id="14"/>
          <p:cNvSpPr/>
          <p:nvPr/>
        </p:nvSpPr>
        <p:spPr>
          <a:xfrm flipH="false" flipV="false" rot="0">
            <a:off x="12924060" y="6382896"/>
            <a:ext cx="2799147" cy="440074"/>
          </a:xfrm>
          <a:custGeom>
            <a:avLst/>
            <a:gdLst/>
            <a:ahLst/>
            <a:cxnLst/>
            <a:rect r="r" b="b" t="t" l="l"/>
            <a:pathLst>
              <a:path h="440074" w="2799147">
                <a:moveTo>
                  <a:pt x="0" y="0"/>
                </a:moveTo>
                <a:lnTo>
                  <a:pt x="2799146" y="0"/>
                </a:lnTo>
                <a:lnTo>
                  <a:pt x="2799146" y="440074"/>
                </a:lnTo>
                <a:lnTo>
                  <a:pt x="0" y="440074"/>
                </a:lnTo>
                <a:lnTo>
                  <a:pt x="0" y="0"/>
                </a:lnTo>
                <a:close/>
              </a:path>
            </a:pathLst>
          </a:custGeom>
          <a:blipFill>
            <a:blip r:embed="rId2"/>
            <a:stretch>
              <a:fillRect l="0" t="-25622" r="0" b="0"/>
            </a:stretch>
          </a:blipFill>
        </p:spPr>
      </p:sp>
      <p:grpSp>
        <p:nvGrpSpPr>
          <p:cNvPr name="Group 15" id="15"/>
          <p:cNvGrpSpPr/>
          <p:nvPr/>
        </p:nvGrpSpPr>
        <p:grpSpPr>
          <a:xfrm rot="0">
            <a:off x="12924060" y="3727391"/>
            <a:ext cx="2799147" cy="2799147"/>
            <a:chOff x="0" y="0"/>
            <a:chExt cx="6350000" cy="6350000"/>
          </a:xfrm>
        </p:grpSpPr>
        <p:sp>
          <p:nvSpPr>
            <p:cNvPr name="Freeform 16" id="16"/>
            <p:cNvSpPr/>
            <p:nvPr/>
          </p:nvSpPr>
          <p:spPr>
            <a:xfrm flipH="false" flipV="false" rot="0">
              <a:off x="0" y="0"/>
              <a:ext cx="6350000" cy="6351270"/>
            </a:xfrm>
            <a:custGeom>
              <a:avLst/>
              <a:gdLst/>
              <a:ahLst/>
              <a:cxnLst/>
              <a:rect r="r" b="b" t="t" l="l"/>
              <a:pathLst>
                <a:path h="6351270" w="6350000">
                  <a:moveTo>
                    <a:pt x="0" y="5955030"/>
                  </a:moveTo>
                  <a:lnTo>
                    <a:pt x="0" y="394970"/>
                  </a:lnTo>
                  <a:cubicBezTo>
                    <a:pt x="0" y="176530"/>
                    <a:pt x="176530" y="0"/>
                    <a:pt x="394970" y="0"/>
                  </a:cubicBezTo>
                  <a:lnTo>
                    <a:pt x="5956300" y="0"/>
                  </a:lnTo>
                  <a:cubicBezTo>
                    <a:pt x="6173470" y="0"/>
                    <a:pt x="6350000" y="176530"/>
                    <a:pt x="6350000" y="394970"/>
                  </a:cubicBezTo>
                  <a:lnTo>
                    <a:pt x="6350000" y="5956300"/>
                  </a:lnTo>
                  <a:cubicBezTo>
                    <a:pt x="6350000" y="6174740"/>
                    <a:pt x="6173470" y="6351270"/>
                    <a:pt x="5955030" y="6351270"/>
                  </a:cubicBezTo>
                  <a:lnTo>
                    <a:pt x="394970" y="6351270"/>
                  </a:lnTo>
                  <a:cubicBezTo>
                    <a:pt x="176530" y="6350000"/>
                    <a:pt x="0" y="6173470"/>
                    <a:pt x="0" y="5955030"/>
                  </a:cubicBezTo>
                  <a:close/>
                </a:path>
              </a:pathLst>
            </a:custGeom>
            <a:blipFill>
              <a:blip r:embed="rId7">
                <a:alphaModFix amt="80000"/>
              </a:blip>
              <a:stretch>
                <a:fillRect l="-16680" t="0" r="-16680" b="0"/>
              </a:stretch>
            </a:blipFill>
          </p:spPr>
        </p:sp>
      </p:grpSp>
      <p:sp>
        <p:nvSpPr>
          <p:cNvPr name="Freeform 17" id="17"/>
          <p:cNvSpPr/>
          <p:nvPr/>
        </p:nvSpPr>
        <p:spPr>
          <a:xfrm flipH="false" flipV="false" rot="0">
            <a:off x="12924060" y="2915843"/>
            <a:ext cx="2799147" cy="440074"/>
          </a:xfrm>
          <a:custGeom>
            <a:avLst/>
            <a:gdLst/>
            <a:ahLst/>
            <a:cxnLst/>
            <a:rect r="r" b="b" t="t" l="l"/>
            <a:pathLst>
              <a:path h="440074" w="2799147">
                <a:moveTo>
                  <a:pt x="0" y="0"/>
                </a:moveTo>
                <a:lnTo>
                  <a:pt x="2799146" y="0"/>
                </a:lnTo>
                <a:lnTo>
                  <a:pt x="2799146" y="440073"/>
                </a:lnTo>
                <a:lnTo>
                  <a:pt x="0" y="440073"/>
                </a:lnTo>
                <a:lnTo>
                  <a:pt x="0" y="0"/>
                </a:lnTo>
                <a:close/>
              </a:path>
            </a:pathLst>
          </a:custGeom>
          <a:blipFill>
            <a:blip r:embed="rId2"/>
            <a:stretch>
              <a:fillRect l="0" t="-25622" r="0" b="0"/>
            </a:stretch>
          </a:blipFill>
        </p:spPr>
      </p:sp>
      <p:grpSp>
        <p:nvGrpSpPr>
          <p:cNvPr name="Group 18" id="18"/>
          <p:cNvGrpSpPr/>
          <p:nvPr/>
        </p:nvGrpSpPr>
        <p:grpSpPr>
          <a:xfrm rot="0">
            <a:off x="12924060" y="260338"/>
            <a:ext cx="2799147" cy="2799147"/>
            <a:chOff x="0" y="0"/>
            <a:chExt cx="6350000" cy="6350000"/>
          </a:xfrm>
        </p:grpSpPr>
        <p:sp>
          <p:nvSpPr>
            <p:cNvPr name="Freeform 19" id="19"/>
            <p:cNvSpPr/>
            <p:nvPr/>
          </p:nvSpPr>
          <p:spPr>
            <a:xfrm flipH="false" flipV="false" rot="0">
              <a:off x="0" y="0"/>
              <a:ext cx="6350000" cy="6351270"/>
            </a:xfrm>
            <a:custGeom>
              <a:avLst/>
              <a:gdLst/>
              <a:ahLst/>
              <a:cxnLst/>
              <a:rect r="r" b="b" t="t" l="l"/>
              <a:pathLst>
                <a:path h="6351270" w="6350000">
                  <a:moveTo>
                    <a:pt x="0" y="5955030"/>
                  </a:moveTo>
                  <a:lnTo>
                    <a:pt x="0" y="394970"/>
                  </a:lnTo>
                  <a:cubicBezTo>
                    <a:pt x="0" y="176530"/>
                    <a:pt x="176530" y="0"/>
                    <a:pt x="394970" y="0"/>
                  </a:cubicBezTo>
                  <a:lnTo>
                    <a:pt x="5956300" y="0"/>
                  </a:lnTo>
                  <a:cubicBezTo>
                    <a:pt x="6173470" y="0"/>
                    <a:pt x="6350000" y="176530"/>
                    <a:pt x="6350000" y="394970"/>
                  </a:cubicBezTo>
                  <a:lnTo>
                    <a:pt x="6350000" y="5956300"/>
                  </a:lnTo>
                  <a:cubicBezTo>
                    <a:pt x="6350000" y="6174740"/>
                    <a:pt x="6173470" y="6351270"/>
                    <a:pt x="5955030" y="6351270"/>
                  </a:cubicBezTo>
                  <a:lnTo>
                    <a:pt x="394970" y="6351270"/>
                  </a:lnTo>
                  <a:cubicBezTo>
                    <a:pt x="176530" y="6350000"/>
                    <a:pt x="0" y="6173470"/>
                    <a:pt x="0" y="5955030"/>
                  </a:cubicBezTo>
                  <a:close/>
                </a:path>
              </a:pathLst>
            </a:custGeom>
            <a:blipFill>
              <a:blip r:embed="rId8">
                <a:alphaModFix amt="80000"/>
              </a:blip>
              <a:stretch>
                <a:fillRect l="0" t="-13681" r="0" b="-13681"/>
              </a:stretch>
            </a:blipFill>
          </p:spPr>
        </p:sp>
      </p:grpSp>
      <p:sp>
        <p:nvSpPr>
          <p:cNvPr name="Freeform 20" id="20"/>
          <p:cNvSpPr/>
          <p:nvPr/>
        </p:nvSpPr>
        <p:spPr>
          <a:xfrm flipH="false" flipV="false" rot="0">
            <a:off x="16189931" y="7929174"/>
            <a:ext cx="2799147" cy="440074"/>
          </a:xfrm>
          <a:custGeom>
            <a:avLst/>
            <a:gdLst/>
            <a:ahLst/>
            <a:cxnLst/>
            <a:rect r="r" b="b" t="t" l="l"/>
            <a:pathLst>
              <a:path h="440074" w="2799147">
                <a:moveTo>
                  <a:pt x="0" y="0"/>
                </a:moveTo>
                <a:lnTo>
                  <a:pt x="2799147" y="0"/>
                </a:lnTo>
                <a:lnTo>
                  <a:pt x="2799147" y="440073"/>
                </a:lnTo>
                <a:lnTo>
                  <a:pt x="0" y="440073"/>
                </a:lnTo>
                <a:lnTo>
                  <a:pt x="0" y="0"/>
                </a:lnTo>
                <a:close/>
              </a:path>
            </a:pathLst>
          </a:custGeom>
          <a:blipFill>
            <a:blip r:embed="rId2"/>
            <a:stretch>
              <a:fillRect l="0" t="-25622" r="0" b="0"/>
            </a:stretch>
          </a:blipFill>
        </p:spPr>
      </p:sp>
      <p:grpSp>
        <p:nvGrpSpPr>
          <p:cNvPr name="Group 21" id="21"/>
          <p:cNvGrpSpPr/>
          <p:nvPr/>
        </p:nvGrpSpPr>
        <p:grpSpPr>
          <a:xfrm rot="0">
            <a:off x="16189931" y="5273669"/>
            <a:ext cx="2799147" cy="2799147"/>
            <a:chOff x="0" y="0"/>
            <a:chExt cx="6350000" cy="6350000"/>
          </a:xfrm>
        </p:grpSpPr>
        <p:sp>
          <p:nvSpPr>
            <p:cNvPr name="Freeform 22" id="22"/>
            <p:cNvSpPr/>
            <p:nvPr/>
          </p:nvSpPr>
          <p:spPr>
            <a:xfrm flipH="false" flipV="false" rot="0">
              <a:off x="0" y="0"/>
              <a:ext cx="6350000" cy="6351270"/>
            </a:xfrm>
            <a:custGeom>
              <a:avLst/>
              <a:gdLst/>
              <a:ahLst/>
              <a:cxnLst/>
              <a:rect r="r" b="b" t="t" l="l"/>
              <a:pathLst>
                <a:path h="6351270" w="6350000">
                  <a:moveTo>
                    <a:pt x="0" y="5955030"/>
                  </a:moveTo>
                  <a:lnTo>
                    <a:pt x="0" y="394970"/>
                  </a:lnTo>
                  <a:cubicBezTo>
                    <a:pt x="0" y="176530"/>
                    <a:pt x="176530" y="0"/>
                    <a:pt x="394970" y="0"/>
                  </a:cubicBezTo>
                  <a:lnTo>
                    <a:pt x="5956300" y="0"/>
                  </a:lnTo>
                  <a:cubicBezTo>
                    <a:pt x="6173470" y="0"/>
                    <a:pt x="6350000" y="176530"/>
                    <a:pt x="6350000" y="394970"/>
                  </a:cubicBezTo>
                  <a:lnTo>
                    <a:pt x="6350000" y="5956300"/>
                  </a:lnTo>
                  <a:cubicBezTo>
                    <a:pt x="6350000" y="6174740"/>
                    <a:pt x="6173470" y="6351270"/>
                    <a:pt x="5955030" y="6351270"/>
                  </a:cubicBezTo>
                  <a:lnTo>
                    <a:pt x="394970" y="6351270"/>
                  </a:lnTo>
                  <a:cubicBezTo>
                    <a:pt x="176530" y="6350000"/>
                    <a:pt x="0" y="6173470"/>
                    <a:pt x="0" y="5955030"/>
                  </a:cubicBezTo>
                  <a:close/>
                </a:path>
              </a:pathLst>
            </a:custGeom>
            <a:blipFill>
              <a:blip r:embed="rId9">
                <a:alphaModFix amt="80000"/>
              </a:blip>
              <a:stretch>
                <a:fillRect l="-25061" t="0" r="-25061" b="0"/>
              </a:stretch>
            </a:blipFill>
          </p:spPr>
        </p:sp>
      </p:grpSp>
      <p:sp>
        <p:nvSpPr>
          <p:cNvPr name="Freeform 23" id="23"/>
          <p:cNvSpPr/>
          <p:nvPr/>
        </p:nvSpPr>
        <p:spPr>
          <a:xfrm flipH="false" flipV="false" rot="0">
            <a:off x="16189931" y="4465144"/>
            <a:ext cx="2799147" cy="440074"/>
          </a:xfrm>
          <a:custGeom>
            <a:avLst/>
            <a:gdLst/>
            <a:ahLst/>
            <a:cxnLst/>
            <a:rect r="r" b="b" t="t" l="l"/>
            <a:pathLst>
              <a:path h="440074" w="2799147">
                <a:moveTo>
                  <a:pt x="0" y="0"/>
                </a:moveTo>
                <a:lnTo>
                  <a:pt x="2799147" y="0"/>
                </a:lnTo>
                <a:lnTo>
                  <a:pt x="2799147" y="440073"/>
                </a:lnTo>
                <a:lnTo>
                  <a:pt x="0" y="440073"/>
                </a:lnTo>
                <a:lnTo>
                  <a:pt x="0" y="0"/>
                </a:lnTo>
                <a:close/>
              </a:path>
            </a:pathLst>
          </a:custGeom>
          <a:blipFill>
            <a:blip r:embed="rId2"/>
            <a:stretch>
              <a:fillRect l="0" t="-25622" r="0" b="0"/>
            </a:stretch>
          </a:blipFill>
        </p:spPr>
      </p:sp>
      <p:grpSp>
        <p:nvGrpSpPr>
          <p:cNvPr name="Group 24" id="24"/>
          <p:cNvGrpSpPr/>
          <p:nvPr/>
        </p:nvGrpSpPr>
        <p:grpSpPr>
          <a:xfrm rot="0">
            <a:off x="16189931" y="1809639"/>
            <a:ext cx="2799147" cy="2799147"/>
            <a:chOff x="0" y="0"/>
            <a:chExt cx="6350000" cy="6350000"/>
          </a:xfrm>
        </p:grpSpPr>
        <p:sp>
          <p:nvSpPr>
            <p:cNvPr name="Freeform 25" id="25"/>
            <p:cNvSpPr/>
            <p:nvPr/>
          </p:nvSpPr>
          <p:spPr>
            <a:xfrm flipH="false" flipV="false" rot="0">
              <a:off x="0" y="0"/>
              <a:ext cx="6350000" cy="6351270"/>
            </a:xfrm>
            <a:custGeom>
              <a:avLst/>
              <a:gdLst/>
              <a:ahLst/>
              <a:cxnLst/>
              <a:rect r="r" b="b" t="t" l="l"/>
              <a:pathLst>
                <a:path h="6351270" w="6350000">
                  <a:moveTo>
                    <a:pt x="0" y="5955030"/>
                  </a:moveTo>
                  <a:lnTo>
                    <a:pt x="0" y="394970"/>
                  </a:lnTo>
                  <a:cubicBezTo>
                    <a:pt x="0" y="176530"/>
                    <a:pt x="176530" y="0"/>
                    <a:pt x="394970" y="0"/>
                  </a:cubicBezTo>
                  <a:lnTo>
                    <a:pt x="5956300" y="0"/>
                  </a:lnTo>
                  <a:cubicBezTo>
                    <a:pt x="6173470" y="0"/>
                    <a:pt x="6350000" y="176530"/>
                    <a:pt x="6350000" y="394970"/>
                  </a:cubicBezTo>
                  <a:lnTo>
                    <a:pt x="6350000" y="5956300"/>
                  </a:lnTo>
                  <a:cubicBezTo>
                    <a:pt x="6350000" y="6174740"/>
                    <a:pt x="6173470" y="6351270"/>
                    <a:pt x="5955030" y="6351270"/>
                  </a:cubicBezTo>
                  <a:lnTo>
                    <a:pt x="394970" y="6351270"/>
                  </a:lnTo>
                  <a:cubicBezTo>
                    <a:pt x="176530" y="6350000"/>
                    <a:pt x="0" y="6173470"/>
                    <a:pt x="0" y="5955030"/>
                  </a:cubicBezTo>
                  <a:close/>
                </a:path>
              </a:pathLst>
            </a:custGeom>
            <a:blipFill>
              <a:blip r:embed="rId10">
                <a:alphaModFix amt="80000"/>
              </a:blip>
              <a:stretch>
                <a:fillRect l="0" t="-2482" r="0" b="-2482"/>
              </a:stretch>
            </a:blipFill>
          </p:spPr>
        </p:sp>
      </p:grpSp>
      <p:sp>
        <p:nvSpPr>
          <p:cNvPr name="Freeform 26" id="26"/>
          <p:cNvSpPr/>
          <p:nvPr/>
        </p:nvSpPr>
        <p:spPr>
          <a:xfrm flipH="false" flipV="false" rot="0">
            <a:off x="16189931" y="998090"/>
            <a:ext cx="2799147" cy="440074"/>
          </a:xfrm>
          <a:custGeom>
            <a:avLst/>
            <a:gdLst/>
            <a:ahLst/>
            <a:cxnLst/>
            <a:rect r="r" b="b" t="t" l="l"/>
            <a:pathLst>
              <a:path h="440074" w="2799147">
                <a:moveTo>
                  <a:pt x="0" y="0"/>
                </a:moveTo>
                <a:lnTo>
                  <a:pt x="2799147" y="0"/>
                </a:lnTo>
                <a:lnTo>
                  <a:pt x="2799147" y="440074"/>
                </a:lnTo>
                <a:lnTo>
                  <a:pt x="0" y="440074"/>
                </a:lnTo>
                <a:lnTo>
                  <a:pt x="0" y="0"/>
                </a:lnTo>
                <a:close/>
              </a:path>
            </a:pathLst>
          </a:custGeom>
          <a:blipFill>
            <a:blip r:embed="rId2"/>
            <a:stretch>
              <a:fillRect l="0" t="-25622" r="0" b="0"/>
            </a:stretch>
          </a:blipFill>
        </p:spPr>
      </p:sp>
      <p:grpSp>
        <p:nvGrpSpPr>
          <p:cNvPr name="Group 27" id="27"/>
          <p:cNvGrpSpPr/>
          <p:nvPr/>
        </p:nvGrpSpPr>
        <p:grpSpPr>
          <a:xfrm rot="0">
            <a:off x="16189931" y="-1657415"/>
            <a:ext cx="2799147" cy="2799147"/>
            <a:chOff x="0" y="0"/>
            <a:chExt cx="6350000" cy="6350000"/>
          </a:xfrm>
        </p:grpSpPr>
        <p:sp>
          <p:nvSpPr>
            <p:cNvPr name="Freeform 28" id="28"/>
            <p:cNvSpPr/>
            <p:nvPr/>
          </p:nvSpPr>
          <p:spPr>
            <a:xfrm flipH="false" flipV="false" rot="0">
              <a:off x="0" y="0"/>
              <a:ext cx="6350000" cy="6351270"/>
            </a:xfrm>
            <a:custGeom>
              <a:avLst/>
              <a:gdLst/>
              <a:ahLst/>
              <a:cxnLst/>
              <a:rect r="r" b="b" t="t" l="l"/>
              <a:pathLst>
                <a:path h="6351270" w="6350000">
                  <a:moveTo>
                    <a:pt x="0" y="5955030"/>
                  </a:moveTo>
                  <a:lnTo>
                    <a:pt x="0" y="394970"/>
                  </a:lnTo>
                  <a:cubicBezTo>
                    <a:pt x="0" y="176530"/>
                    <a:pt x="176530" y="0"/>
                    <a:pt x="394970" y="0"/>
                  </a:cubicBezTo>
                  <a:lnTo>
                    <a:pt x="5956300" y="0"/>
                  </a:lnTo>
                  <a:cubicBezTo>
                    <a:pt x="6173470" y="0"/>
                    <a:pt x="6350000" y="176530"/>
                    <a:pt x="6350000" y="394970"/>
                  </a:cubicBezTo>
                  <a:lnTo>
                    <a:pt x="6350000" y="5956300"/>
                  </a:lnTo>
                  <a:cubicBezTo>
                    <a:pt x="6350000" y="6174740"/>
                    <a:pt x="6173470" y="6351270"/>
                    <a:pt x="5955030" y="6351270"/>
                  </a:cubicBezTo>
                  <a:lnTo>
                    <a:pt x="394970" y="6351270"/>
                  </a:lnTo>
                  <a:cubicBezTo>
                    <a:pt x="176530" y="6350000"/>
                    <a:pt x="0" y="6173470"/>
                    <a:pt x="0" y="5955030"/>
                  </a:cubicBezTo>
                  <a:close/>
                </a:path>
              </a:pathLst>
            </a:custGeom>
            <a:blipFill>
              <a:blip r:embed="rId11"/>
              <a:stretch>
                <a:fillRect l="-24946" t="0" r="-24946" b="0"/>
              </a:stretch>
            </a:blipFill>
          </p:spPr>
        </p:sp>
      </p:grpSp>
      <p:grpSp>
        <p:nvGrpSpPr>
          <p:cNvPr name="Group 29" id="29"/>
          <p:cNvGrpSpPr/>
          <p:nvPr/>
        </p:nvGrpSpPr>
        <p:grpSpPr>
          <a:xfrm rot="0">
            <a:off x="16189931" y="8703201"/>
            <a:ext cx="2799147" cy="2799147"/>
            <a:chOff x="0" y="0"/>
            <a:chExt cx="6350000" cy="6350000"/>
          </a:xfrm>
        </p:grpSpPr>
        <p:sp>
          <p:nvSpPr>
            <p:cNvPr name="Freeform 30" id="30"/>
            <p:cNvSpPr/>
            <p:nvPr/>
          </p:nvSpPr>
          <p:spPr>
            <a:xfrm flipH="false" flipV="false" rot="0">
              <a:off x="0" y="0"/>
              <a:ext cx="6350000" cy="6351270"/>
            </a:xfrm>
            <a:custGeom>
              <a:avLst/>
              <a:gdLst/>
              <a:ahLst/>
              <a:cxnLst/>
              <a:rect r="r" b="b" t="t" l="l"/>
              <a:pathLst>
                <a:path h="6351270" w="6350000">
                  <a:moveTo>
                    <a:pt x="0" y="5955030"/>
                  </a:moveTo>
                  <a:lnTo>
                    <a:pt x="0" y="394970"/>
                  </a:lnTo>
                  <a:cubicBezTo>
                    <a:pt x="0" y="176530"/>
                    <a:pt x="176530" y="0"/>
                    <a:pt x="394970" y="0"/>
                  </a:cubicBezTo>
                  <a:lnTo>
                    <a:pt x="5956300" y="0"/>
                  </a:lnTo>
                  <a:cubicBezTo>
                    <a:pt x="6173470" y="0"/>
                    <a:pt x="6350000" y="176530"/>
                    <a:pt x="6350000" y="394970"/>
                  </a:cubicBezTo>
                  <a:lnTo>
                    <a:pt x="6350000" y="5956300"/>
                  </a:lnTo>
                  <a:cubicBezTo>
                    <a:pt x="6350000" y="6174740"/>
                    <a:pt x="6173470" y="6351270"/>
                    <a:pt x="5955030" y="6351270"/>
                  </a:cubicBezTo>
                  <a:lnTo>
                    <a:pt x="394970" y="6351270"/>
                  </a:lnTo>
                  <a:cubicBezTo>
                    <a:pt x="176530" y="6350000"/>
                    <a:pt x="0" y="6173470"/>
                    <a:pt x="0" y="5955030"/>
                  </a:cubicBezTo>
                  <a:close/>
                </a:path>
              </a:pathLst>
            </a:custGeom>
            <a:blipFill>
              <a:blip r:embed="rId12">
                <a:alphaModFix amt="80000"/>
              </a:blip>
              <a:stretch>
                <a:fillRect l="-24946" t="0" r="-24946" b="0"/>
              </a:stretch>
            </a:blipFill>
          </p:spPr>
        </p:sp>
      </p:grpSp>
      <p:sp>
        <p:nvSpPr>
          <p:cNvPr name="Freeform 31" id="31"/>
          <p:cNvSpPr/>
          <p:nvPr/>
        </p:nvSpPr>
        <p:spPr>
          <a:xfrm flipH="false" flipV="false" rot="0">
            <a:off x="86599" y="8149211"/>
            <a:ext cx="2092583" cy="2095493"/>
          </a:xfrm>
          <a:custGeom>
            <a:avLst/>
            <a:gdLst/>
            <a:ahLst/>
            <a:cxnLst/>
            <a:rect r="r" b="b" t="t" l="l"/>
            <a:pathLst>
              <a:path h="2095493" w="2092583">
                <a:moveTo>
                  <a:pt x="0" y="0"/>
                </a:moveTo>
                <a:lnTo>
                  <a:pt x="2092584" y="0"/>
                </a:lnTo>
                <a:lnTo>
                  <a:pt x="2092584" y="2095493"/>
                </a:lnTo>
                <a:lnTo>
                  <a:pt x="0" y="2095493"/>
                </a:lnTo>
                <a:lnTo>
                  <a:pt x="0" y="0"/>
                </a:lnTo>
                <a:close/>
              </a:path>
            </a:pathLst>
          </a:custGeom>
          <a:blipFill>
            <a:blip r:embed="rId13"/>
            <a:stretch>
              <a:fillRect l="0" t="0" r="0" b="0"/>
            </a:stretch>
          </a:blipFill>
        </p:spPr>
      </p:sp>
      <p:sp>
        <p:nvSpPr>
          <p:cNvPr name="Freeform 32" id="32"/>
          <p:cNvSpPr/>
          <p:nvPr/>
        </p:nvSpPr>
        <p:spPr>
          <a:xfrm flipH="false" flipV="false" rot="0">
            <a:off x="2179183" y="8191507"/>
            <a:ext cx="2095493" cy="2095493"/>
          </a:xfrm>
          <a:custGeom>
            <a:avLst/>
            <a:gdLst/>
            <a:ahLst/>
            <a:cxnLst/>
            <a:rect r="r" b="b" t="t" l="l"/>
            <a:pathLst>
              <a:path h="2095493" w="2095493">
                <a:moveTo>
                  <a:pt x="0" y="0"/>
                </a:moveTo>
                <a:lnTo>
                  <a:pt x="2095493" y="0"/>
                </a:lnTo>
                <a:lnTo>
                  <a:pt x="2095493" y="2095493"/>
                </a:lnTo>
                <a:lnTo>
                  <a:pt x="0" y="2095493"/>
                </a:lnTo>
                <a:lnTo>
                  <a:pt x="0" y="0"/>
                </a:lnTo>
                <a:close/>
              </a:path>
            </a:pathLst>
          </a:custGeom>
          <a:blipFill>
            <a:blip r:embed="rId14"/>
            <a:stretch>
              <a:fillRect l="0" t="0" r="0" b="0"/>
            </a:stretch>
          </a:blipFill>
        </p:spPr>
      </p:sp>
      <p:sp>
        <p:nvSpPr>
          <p:cNvPr name="TextBox 33" id="33"/>
          <p:cNvSpPr txBox="true"/>
          <p:nvPr/>
        </p:nvSpPr>
        <p:spPr>
          <a:xfrm rot="0">
            <a:off x="2521025" y="4347237"/>
            <a:ext cx="6229167" cy="2326005"/>
          </a:xfrm>
          <a:prstGeom prst="rect">
            <a:avLst/>
          </a:prstGeom>
        </p:spPr>
        <p:txBody>
          <a:bodyPr anchor="t" rtlCol="false" tIns="0" lIns="0" bIns="0" rIns="0">
            <a:spAutoFit/>
          </a:bodyPr>
          <a:lstStyle/>
          <a:p>
            <a:pPr algn="ctr" marL="0" indent="0" lvl="0">
              <a:lnSpc>
                <a:spcPts val="6209"/>
              </a:lnSpc>
              <a:spcBef>
                <a:spcPct val="0"/>
              </a:spcBef>
            </a:pPr>
            <a:r>
              <a:rPr lang="en-US" sz="4500">
                <a:solidFill>
                  <a:srgbClr val="FFFFFF"/>
                </a:solidFill>
                <a:latin typeface="Archivo Black"/>
                <a:ea typeface="Archivo Black"/>
                <a:cs typeface="Archivo Black"/>
                <a:sym typeface="Archivo Black"/>
              </a:rPr>
              <a:t>NEUROLOGICAL TOOLS FOR CHANGE</a:t>
            </a:r>
          </a:p>
        </p:txBody>
      </p:sp>
      <p:sp>
        <p:nvSpPr>
          <p:cNvPr name="TextBox 34" id="34"/>
          <p:cNvSpPr txBox="true"/>
          <p:nvPr/>
        </p:nvSpPr>
        <p:spPr>
          <a:xfrm rot="0">
            <a:off x="7944410" y="3152062"/>
            <a:ext cx="6229167" cy="512445"/>
          </a:xfrm>
          <a:prstGeom prst="rect">
            <a:avLst/>
          </a:prstGeom>
        </p:spPr>
        <p:txBody>
          <a:bodyPr anchor="t" rtlCol="false" tIns="0" lIns="0" bIns="0" rIns="0">
            <a:spAutoFit/>
          </a:bodyPr>
          <a:lstStyle/>
          <a:p>
            <a:pPr algn="ctr" marL="0" indent="0" lvl="0">
              <a:lnSpc>
                <a:spcPts val="4140"/>
              </a:lnSpc>
              <a:spcBef>
                <a:spcPct val="0"/>
              </a:spcBef>
            </a:pPr>
            <a:r>
              <a:rPr lang="en-US" sz="3000">
                <a:solidFill>
                  <a:srgbClr val="FFFFFF"/>
                </a:solidFill>
                <a:latin typeface="Archivo Black"/>
                <a:ea typeface="Archivo Black"/>
                <a:cs typeface="Archivo Black"/>
                <a:sym typeface="Archivo Black"/>
              </a:rPr>
              <a:t>GROUNDING</a:t>
            </a:r>
          </a:p>
        </p:txBody>
      </p:sp>
      <p:sp>
        <p:nvSpPr>
          <p:cNvPr name="TextBox 35" id="35"/>
          <p:cNvSpPr txBox="true"/>
          <p:nvPr/>
        </p:nvSpPr>
        <p:spPr>
          <a:xfrm rot="0">
            <a:off x="7944410" y="6616092"/>
            <a:ext cx="6229167" cy="512445"/>
          </a:xfrm>
          <a:prstGeom prst="rect">
            <a:avLst/>
          </a:prstGeom>
        </p:spPr>
        <p:txBody>
          <a:bodyPr anchor="t" rtlCol="false" tIns="0" lIns="0" bIns="0" rIns="0">
            <a:spAutoFit/>
          </a:bodyPr>
          <a:lstStyle/>
          <a:p>
            <a:pPr algn="ctr" marL="0" indent="0" lvl="0">
              <a:lnSpc>
                <a:spcPts val="4140"/>
              </a:lnSpc>
              <a:spcBef>
                <a:spcPct val="0"/>
              </a:spcBef>
            </a:pPr>
            <a:r>
              <a:rPr lang="en-US" sz="3000">
                <a:solidFill>
                  <a:srgbClr val="FFFFFF"/>
                </a:solidFill>
                <a:latin typeface="Archivo Black"/>
                <a:ea typeface="Archivo Black"/>
                <a:cs typeface="Archivo Black"/>
                <a:sym typeface="Archivo Black"/>
              </a:rPr>
              <a:t>SLEEP</a:t>
            </a:r>
          </a:p>
        </p:txBody>
      </p:sp>
      <p:sp>
        <p:nvSpPr>
          <p:cNvPr name="TextBox 36" id="36"/>
          <p:cNvSpPr txBox="true"/>
          <p:nvPr/>
        </p:nvSpPr>
        <p:spPr>
          <a:xfrm rot="0">
            <a:off x="11209050" y="1084582"/>
            <a:ext cx="6229167" cy="1036320"/>
          </a:xfrm>
          <a:prstGeom prst="rect">
            <a:avLst/>
          </a:prstGeom>
        </p:spPr>
        <p:txBody>
          <a:bodyPr anchor="t" rtlCol="false" tIns="0" lIns="0" bIns="0" rIns="0">
            <a:spAutoFit/>
          </a:bodyPr>
          <a:lstStyle/>
          <a:p>
            <a:pPr algn="ctr">
              <a:lnSpc>
                <a:spcPts val="4140"/>
              </a:lnSpc>
            </a:pPr>
            <a:r>
              <a:rPr lang="en-US" sz="3000">
                <a:solidFill>
                  <a:srgbClr val="FFFFFF"/>
                </a:solidFill>
                <a:latin typeface="Archivo Black"/>
                <a:ea typeface="Archivo Black"/>
                <a:cs typeface="Archivo Black"/>
                <a:sym typeface="Archivo Black"/>
              </a:rPr>
              <a:t>BUMPER</a:t>
            </a:r>
          </a:p>
          <a:p>
            <a:pPr algn="ctr" marL="0" indent="0" lvl="0">
              <a:lnSpc>
                <a:spcPts val="4140"/>
              </a:lnSpc>
              <a:spcBef>
                <a:spcPct val="0"/>
              </a:spcBef>
            </a:pPr>
            <a:r>
              <a:rPr lang="en-US" sz="3000">
                <a:solidFill>
                  <a:srgbClr val="FFFFFF"/>
                </a:solidFill>
                <a:latin typeface="Archivo Black"/>
                <a:ea typeface="Archivo Black"/>
                <a:cs typeface="Archivo Black"/>
                <a:sym typeface="Archivo Black"/>
              </a:rPr>
              <a:t>TIME</a:t>
            </a:r>
          </a:p>
        </p:txBody>
      </p:sp>
      <p:sp>
        <p:nvSpPr>
          <p:cNvPr name="TextBox 37" id="37"/>
          <p:cNvSpPr txBox="true"/>
          <p:nvPr/>
        </p:nvSpPr>
        <p:spPr>
          <a:xfrm rot="0">
            <a:off x="11209050" y="4407994"/>
            <a:ext cx="6229167" cy="1524381"/>
          </a:xfrm>
          <a:prstGeom prst="rect">
            <a:avLst/>
          </a:prstGeom>
        </p:spPr>
        <p:txBody>
          <a:bodyPr anchor="t" rtlCol="false" tIns="0" lIns="0" bIns="0" rIns="0">
            <a:spAutoFit/>
          </a:bodyPr>
          <a:lstStyle/>
          <a:p>
            <a:pPr algn="ctr">
              <a:lnSpc>
                <a:spcPts val="4140"/>
              </a:lnSpc>
            </a:pPr>
            <a:r>
              <a:rPr lang="en-US" sz="3000">
                <a:solidFill>
                  <a:srgbClr val="FFFFFF"/>
                </a:solidFill>
                <a:latin typeface="Archivo Black"/>
                <a:ea typeface="Archivo Black"/>
                <a:cs typeface="Archivo Black"/>
                <a:sym typeface="Archivo Black"/>
              </a:rPr>
              <a:t>VAGUS </a:t>
            </a:r>
          </a:p>
          <a:p>
            <a:pPr algn="ctr">
              <a:lnSpc>
                <a:spcPts val="4140"/>
              </a:lnSpc>
            </a:pPr>
            <a:r>
              <a:rPr lang="en-US" sz="3000">
                <a:solidFill>
                  <a:srgbClr val="FFFFFF"/>
                </a:solidFill>
                <a:latin typeface="Archivo Black"/>
                <a:ea typeface="Archivo Black"/>
                <a:cs typeface="Archivo Black"/>
                <a:sym typeface="Archivo Black"/>
              </a:rPr>
              <a:t>NERVE</a:t>
            </a:r>
          </a:p>
          <a:p>
            <a:pPr algn="ctr" marL="0" indent="0" lvl="0">
              <a:lnSpc>
                <a:spcPts val="3863"/>
              </a:lnSpc>
              <a:spcBef>
                <a:spcPct val="0"/>
              </a:spcBef>
            </a:pPr>
            <a:r>
              <a:rPr lang="en-US" sz="2799">
                <a:solidFill>
                  <a:srgbClr val="FFFFFF"/>
                </a:solidFill>
                <a:latin typeface="Archivo Black"/>
                <a:ea typeface="Archivo Black"/>
                <a:cs typeface="Archivo Black"/>
                <a:sym typeface="Archivo Black"/>
              </a:rPr>
              <a:t>STIMULATION</a:t>
            </a:r>
          </a:p>
        </p:txBody>
      </p:sp>
      <p:sp>
        <p:nvSpPr>
          <p:cNvPr name="TextBox 38" id="38"/>
          <p:cNvSpPr txBox="true"/>
          <p:nvPr/>
        </p:nvSpPr>
        <p:spPr>
          <a:xfrm rot="0">
            <a:off x="12806755" y="7632591"/>
            <a:ext cx="3034987" cy="2084070"/>
          </a:xfrm>
          <a:prstGeom prst="rect">
            <a:avLst/>
          </a:prstGeom>
        </p:spPr>
        <p:txBody>
          <a:bodyPr anchor="t" rtlCol="false" tIns="0" lIns="0" bIns="0" rIns="0">
            <a:spAutoFit/>
          </a:bodyPr>
          <a:lstStyle/>
          <a:p>
            <a:pPr algn="ctr">
              <a:lnSpc>
                <a:spcPts val="4140"/>
              </a:lnSpc>
            </a:pPr>
            <a:r>
              <a:rPr lang="en-US" sz="3000">
                <a:solidFill>
                  <a:srgbClr val="FFFFFF"/>
                </a:solidFill>
                <a:latin typeface="Archivo Black"/>
                <a:ea typeface="Archivo Black"/>
                <a:cs typeface="Archivo Black"/>
                <a:sym typeface="Archivo Black"/>
              </a:rPr>
              <a:t>VALIDATE THE EXPERIENCE</a:t>
            </a:r>
          </a:p>
          <a:p>
            <a:pPr algn="ctr" marL="0" indent="0" lvl="0">
              <a:lnSpc>
                <a:spcPts val="4140"/>
              </a:lnSpc>
              <a:spcBef>
                <a:spcPct val="0"/>
              </a:spcBef>
            </a:pPr>
          </a:p>
        </p:txBody>
      </p:sp>
      <p:sp>
        <p:nvSpPr>
          <p:cNvPr name="TextBox 39" id="39"/>
          <p:cNvSpPr txBox="true"/>
          <p:nvPr/>
        </p:nvSpPr>
        <p:spPr>
          <a:xfrm rot="0">
            <a:off x="14144717" y="3002334"/>
            <a:ext cx="6229167" cy="512445"/>
          </a:xfrm>
          <a:prstGeom prst="rect">
            <a:avLst/>
          </a:prstGeom>
        </p:spPr>
        <p:txBody>
          <a:bodyPr anchor="t" rtlCol="false" tIns="0" lIns="0" bIns="0" rIns="0">
            <a:spAutoFit/>
          </a:bodyPr>
          <a:lstStyle/>
          <a:p>
            <a:pPr algn="ctr" marL="0" indent="0" lvl="0">
              <a:lnSpc>
                <a:spcPts val="4140"/>
              </a:lnSpc>
              <a:spcBef>
                <a:spcPct val="0"/>
              </a:spcBef>
            </a:pPr>
            <a:r>
              <a:rPr lang="en-US" sz="3000">
                <a:solidFill>
                  <a:srgbClr val="FFFFFF"/>
                </a:solidFill>
                <a:latin typeface="Archivo Black"/>
                <a:ea typeface="Archivo Black"/>
                <a:cs typeface="Archivo Black"/>
                <a:sym typeface="Archivo Black"/>
              </a:rPr>
              <a:t>SENSES</a:t>
            </a:r>
          </a:p>
        </p:txBody>
      </p:sp>
      <p:sp>
        <p:nvSpPr>
          <p:cNvPr name="TextBox 40" id="40"/>
          <p:cNvSpPr txBox="true"/>
          <p:nvPr/>
        </p:nvSpPr>
        <p:spPr>
          <a:xfrm rot="0">
            <a:off x="14144717" y="6271287"/>
            <a:ext cx="6229167" cy="857250"/>
          </a:xfrm>
          <a:prstGeom prst="rect">
            <a:avLst/>
          </a:prstGeom>
        </p:spPr>
        <p:txBody>
          <a:bodyPr anchor="t" rtlCol="false" tIns="0" lIns="0" bIns="0" rIns="0">
            <a:spAutoFit/>
          </a:bodyPr>
          <a:lstStyle/>
          <a:p>
            <a:pPr algn="ctr">
              <a:lnSpc>
                <a:spcPts val="3449"/>
              </a:lnSpc>
            </a:pPr>
            <a:r>
              <a:rPr lang="en-US" sz="2499">
                <a:solidFill>
                  <a:srgbClr val="FFFFFF"/>
                </a:solidFill>
                <a:latin typeface="Archivo Black"/>
                <a:ea typeface="Archivo Black"/>
                <a:cs typeface="Archivo Black"/>
                <a:sym typeface="Archivo Black"/>
              </a:rPr>
              <a:t>TOLERANCE</a:t>
            </a:r>
          </a:p>
          <a:p>
            <a:pPr algn="ctr" marL="0" indent="0" lvl="0">
              <a:lnSpc>
                <a:spcPts val="3449"/>
              </a:lnSpc>
              <a:spcBef>
                <a:spcPct val="0"/>
              </a:spcBef>
            </a:pPr>
            <a:r>
              <a:rPr lang="en-US" sz="2499">
                <a:solidFill>
                  <a:srgbClr val="FFFFFF"/>
                </a:solidFill>
                <a:latin typeface="Archivo Black"/>
                <a:ea typeface="Archivo Black"/>
                <a:cs typeface="Archivo Black"/>
                <a:sym typeface="Archivo Black"/>
              </a:rPr>
              <a:t>WINDOW</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grpSp>
        <p:nvGrpSpPr>
          <p:cNvPr name="Group 3" id="3"/>
          <p:cNvGrpSpPr/>
          <p:nvPr/>
        </p:nvGrpSpPr>
        <p:grpSpPr>
          <a:xfrm rot="0">
            <a:off x="9731123" y="2607270"/>
            <a:ext cx="6422296" cy="6422996"/>
            <a:chOff x="0" y="0"/>
            <a:chExt cx="6603840" cy="6604560"/>
          </a:xfrm>
        </p:grpSpPr>
        <p:sp>
          <p:nvSpPr>
            <p:cNvPr name="Freeform 4" id="4"/>
            <p:cNvSpPr/>
            <p:nvPr/>
          </p:nvSpPr>
          <p:spPr>
            <a:xfrm flipH="false" flipV="false" rot="0">
              <a:off x="0" y="0"/>
              <a:ext cx="6603873" cy="6604508"/>
            </a:xfrm>
            <a:custGeom>
              <a:avLst/>
              <a:gdLst/>
              <a:ahLst/>
              <a:cxnLst/>
              <a:rect r="r" b="b" t="t" l="l"/>
              <a:pathLst>
                <a:path h="6604508" w="6603873">
                  <a:moveTo>
                    <a:pt x="0" y="3302254"/>
                  </a:moveTo>
                  <a:cubicBezTo>
                    <a:pt x="0" y="1478534"/>
                    <a:pt x="1478280" y="0"/>
                    <a:pt x="3301873" y="0"/>
                  </a:cubicBezTo>
                  <a:lnTo>
                    <a:pt x="3301873" y="25527"/>
                  </a:lnTo>
                  <a:lnTo>
                    <a:pt x="3301873" y="0"/>
                  </a:lnTo>
                  <a:cubicBezTo>
                    <a:pt x="5125466" y="0"/>
                    <a:pt x="6603873" y="1478534"/>
                    <a:pt x="6603873" y="3302254"/>
                  </a:cubicBezTo>
                  <a:cubicBezTo>
                    <a:pt x="6603873" y="5125974"/>
                    <a:pt x="5125466" y="6604508"/>
                    <a:pt x="3301873" y="6604508"/>
                  </a:cubicBezTo>
                  <a:lnTo>
                    <a:pt x="3301873" y="6578981"/>
                  </a:lnTo>
                  <a:lnTo>
                    <a:pt x="3301873" y="6604508"/>
                  </a:lnTo>
                  <a:cubicBezTo>
                    <a:pt x="1478280" y="6604508"/>
                    <a:pt x="0" y="5126101"/>
                    <a:pt x="0" y="3302254"/>
                  </a:cubicBezTo>
                  <a:lnTo>
                    <a:pt x="25527" y="3302254"/>
                  </a:lnTo>
                  <a:lnTo>
                    <a:pt x="46990" y="3316097"/>
                  </a:lnTo>
                  <a:cubicBezTo>
                    <a:pt x="40894" y="3325622"/>
                    <a:pt x="29210" y="3330067"/>
                    <a:pt x="18288" y="3326892"/>
                  </a:cubicBezTo>
                  <a:cubicBezTo>
                    <a:pt x="7366" y="3323717"/>
                    <a:pt x="0" y="3313684"/>
                    <a:pt x="0" y="3302254"/>
                  </a:cubicBezTo>
                  <a:moveTo>
                    <a:pt x="51181" y="3302254"/>
                  </a:moveTo>
                  <a:lnTo>
                    <a:pt x="25527" y="3302254"/>
                  </a:lnTo>
                  <a:lnTo>
                    <a:pt x="4064" y="3288538"/>
                  </a:lnTo>
                  <a:cubicBezTo>
                    <a:pt x="10160" y="3279013"/>
                    <a:pt x="21844" y="3274568"/>
                    <a:pt x="32766" y="3277743"/>
                  </a:cubicBezTo>
                  <a:cubicBezTo>
                    <a:pt x="43688" y="3280918"/>
                    <a:pt x="51181" y="3290951"/>
                    <a:pt x="51181" y="3302254"/>
                  </a:cubicBezTo>
                  <a:cubicBezTo>
                    <a:pt x="51181" y="5097780"/>
                    <a:pt x="1506601" y="6553454"/>
                    <a:pt x="3302000" y="6553454"/>
                  </a:cubicBezTo>
                  <a:cubicBezTo>
                    <a:pt x="5097399" y="6553454"/>
                    <a:pt x="6552819" y="5097907"/>
                    <a:pt x="6552819" y="3302254"/>
                  </a:cubicBezTo>
                  <a:lnTo>
                    <a:pt x="6578346" y="3302254"/>
                  </a:lnTo>
                  <a:lnTo>
                    <a:pt x="6552819" y="3302254"/>
                  </a:lnTo>
                  <a:cubicBezTo>
                    <a:pt x="6552819" y="1506728"/>
                    <a:pt x="5097399" y="51054"/>
                    <a:pt x="3302000" y="51054"/>
                  </a:cubicBezTo>
                  <a:lnTo>
                    <a:pt x="3302000" y="25527"/>
                  </a:lnTo>
                  <a:lnTo>
                    <a:pt x="3302000" y="51181"/>
                  </a:lnTo>
                  <a:cubicBezTo>
                    <a:pt x="1506601" y="51181"/>
                    <a:pt x="51181" y="1506728"/>
                    <a:pt x="51181" y="3302381"/>
                  </a:cubicBezTo>
                  <a:close/>
                </a:path>
              </a:pathLst>
            </a:custGeom>
            <a:solidFill>
              <a:srgbClr val="999999"/>
            </a:solidFill>
          </p:spPr>
        </p:sp>
      </p:grpSp>
      <p:grpSp>
        <p:nvGrpSpPr>
          <p:cNvPr name="Group 5" id="5"/>
          <p:cNvGrpSpPr/>
          <p:nvPr/>
        </p:nvGrpSpPr>
        <p:grpSpPr>
          <a:xfrm rot="0">
            <a:off x="10860907" y="4278313"/>
            <a:ext cx="1309387" cy="2127228"/>
            <a:chOff x="0" y="0"/>
            <a:chExt cx="1346400" cy="2187360"/>
          </a:xfrm>
        </p:grpSpPr>
        <p:sp>
          <p:nvSpPr>
            <p:cNvPr name="Freeform 6" id="6"/>
            <p:cNvSpPr/>
            <p:nvPr/>
          </p:nvSpPr>
          <p:spPr>
            <a:xfrm flipH="false" flipV="false" rot="0">
              <a:off x="0" y="0"/>
              <a:ext cx="1346454" cy="2187448"/>
            </a:xfrm>
            <a:custGeom>
              <a:avLst/>
              <a:gdLst/>
              <a:ahLst/>
              <a:cxnLst/>
              <a:rect r="r" b="b" t="t" l="l"/>
              <a:pathLst>
                <a:path h="2187448" w="1346454">
                  <a:moveTo>
                    <a:pt x="1346454" y="472694"/>
                  </a:moveTo>
                  <a:cubicBezTo>
                    <a:pt x="993775" y="0"/>
                    <a:pt x="993775" y="0"/>
                    <a:pt x="993775" y="0"/>
                  </a:cubicBezTo>
                  <a:cubicBezTo>
                    <a:pt x="697230" y="216281"/>
                    <a:pt x="464820" y="512826"/>
                    <a:pt x="328549" y="849249"/>
                  </a:cubicBezTo>
                  <a:cubicBezTo>
                    <a:pt x="0" y="897382"/>
                    <a:pt x="0" y="897382"/>
                    <a:pt x="0" y="897382"/>
                  </a:cubicBezTo>
                  <a:cubicBezTo>
                    <a:pt x="240411" y="1129792"/>
                    <a:pt x="240411" y="1129792"/>
                    <a:pt x="240411" y="1129792"/>
                  </a:cubicBezTo>
                  <a:cubicBezTo>
                    <a:pt x="208407" y="1274064"/>
                    <a:pt x="184277" y="1426210"/>
                    <a:pt x="184277" y="1586484"/>
                  </a:cubicBezTo>
                  <a:cubicBezTo>
                    <a:pt x="184277" y="1794764"/>
                    <a:pt x="216281" y="1995170"/>
                    <a:pt x="280416" y="2187448"/>
                  </a:cubicBezTo>
                  <a:cubicBezTo>
                    <a:pt x="865505" y="1971040"/>
                    <a:pt x="865505" y="1971040"/>
                    <a:pt x="865505" y="1971040"/>
                  </a:cubicBezTo>
                  <a:cubicBezTo>
                    <a:pt x="817372" y="1842897"/>
                    <a:pt x="793369" y="1698625"/>
                    <a:pt x="793369" y="1554353"/>
                  </a:cubicBezTo>
                  <a:cubicBezTo>
                    <a:pt x="793369" y="1105662"/>
                    <a:pt x="1017778" y="713105"/>
                    <a:pt x="1346327" y="472694"/>
                  </a:cubicBezTo>
                  <a:close/>
                </a:path>
              </a:pathLst>
            </a:custGeom>
            <a:gradFill rotWithShape="true">
              <a:gsLst>
                <a:gs pos="0">
                  <a:srgbClr val="000000">
                    <a:alpha val="100000"/>
                  </a:srgbClr>
                </a:gs>
                <a:gs pos="100000">
                  <a:srgbClr val="555555">
                    <a:alpha val="100000"/>
                  </a:srgbClr>
                </a:gs>
              </a:gsLst>
              <a:lin ang="0"/>
            </a:gradFill>
          </p:spPr>
        </p:sp>
      </p:grpSp>
      <p:grpSp>
        <p:nvGrpSpPr>
          <p:cNvPr name="Group 7" id="7"/>
          <p:cNvGrpSpPr/>
          <p:nvPr/>
        </p:nvGrpSpPr>
        <p:grpSpPr>
          <a:xfrm rot="0">
            <a:off x="11132587" y="6192678"/>
            <a:ext cx="1806533" cy="1522249"/>
            <a:chOff x="0" y="0"/>
            <a:chExt cx="1857600" cy="1565280"/>
          </a:xfrm>
        </p:grpSpPr>
        <p:sp>
          <p:nvSpPr>
            <p:cNvPr name="Freeform 8" id="8"/>
            <p:cNvSpPr/>
            <p:nvPr/>
          </p:nvSpPr>
          <p:spPr>
            <a:xfrm flipH="false" flipV="false" rot="0">
              <a:off x="0" y="0"/>
              <a:ext cx="1857629" cy="1565275"/>
            </a:xfrm>
            <a:custGeom>
              <a:avLst/>
              <a:gdLst/>
              <a:ahLst/>
              <a:cxnLst/>
              <a:rect r="r" b="b" t="t" l="l"/>
              <a:pathLst>
                <a:path h="1565275" w="1857629">
                  <a:moveTo>
                    <a:pt x="1857629" y="931164"/>
                  </a:moveTo>
                  <a:cubicBezTo>
                    <a:pt x="1265047" y="931164"/>
                    <a:pt x="760603" y="537845"/>
                    <a:pt x="584454" y="0"/>
                  </a:cubicBezTo>
                  <a:cubicBezTo>
                    <a:pt x="0" y="216789"/>
                    <a:pt x="0" y="216789"/>
                    <a:pt x="0" y="216789"/>
                  </a:cubicBezTo>
                  <a:cubicBezTo>
                    <a:pt x="112141" y="569976"/>
                    <a:pt x="320294" y="874903"/>
                    <a:pt x="592455" y="1099693"/>
                  </a:cubicBezTo>
                  <a:cubicBezTo>
                    <a:pt x="536448" y="1444879"/>
                    <a:pt x="536448" y="1444879"/>
                    <a:pt x="536448" y="1444879"/>
                  </a:cubicBezTo>
                  <a:cubicBezTo>
                    <a:pt x="840740" y="1284351"/>
                    <a:pt x="840740" y="1284351"/>
                    <a:pt x="840740" y="1284351"/>
                  </a:cubicBezTo>
                  <a:cubicBezTo>
                    <a:pt x="1137031" y="1461008"/>
                    <a:pt x="1489329" y="1565275"/>
                    <a:pt x="1857629" y="1565275"/>
                  </a:cubicBezTo>
                  <a:lnTo>
                    <a:pt x="1857629" y="931164"/>
                  </a:lnTo>
                  <a:close/>
                </a:path>
              </a:pathLst>
            </a:custGeom>
            <a:gradFill rotWithShape="true">
              <a:gsLst>
                <a:gs pos="0">
                  <a:srgbClr val="000000">
                    <a:alpha val="100000"/>
                  </a:srgbClr>
                </a:gs>
                <a:gs pos="100000">
                  <a:srgbClr val="555555">
                    <a:alpha val="100000"/>
                  </a:srgbClr>
                </a:gs>
              </a:gsLst>
              <a:lin ang="0"/>
            </a:gradFill>
          </p:spPr>
        </p:sp>
      </p:grpSp>
      <p:grpSp>
        <p:nvGrpSpPr>
          <p:cNvPr name="Group 9" id="9"/>
          <p:cNvGrpSpPr/>
          <p:nvPr/>
        </p:nvGrpSpPr>
        <p:grpSpPr>
          <a:xfrm rot="0">
            <a:off x="12939120" y="6192678"/>
            <a:ext cx="1806533" cy="1522249"/>
            <a:chOff x="0" y="0"/>
            <a:chExt cx="1857600" cy="1565280"/>
          </a:xfrm>
        </p:grpSpPr>
        <p:sp>
          <p:nvSpPr>
            <p:cNvPr name="Freeform 10" id="10"/>
            <p:cNvSpPr/>
            <p:nvPr/>
          </p:nvSpPr>
          <p:spPr>
            <a:xfrm flipH="false" flipV="false" rot="0">
              <a:off x="0" y="0"/>
              <a:ext cx="1857629" cy="1565275"/>
            </a:xfrm>
            <a:custGeom>
              <a:avLst/>
              <a:gdLst/>
              <a:ahLst/>
              <a:cxnLst/>
              <a:rect r="r" b="b" t="t" l="l"/>
              <a:pathLst>
                <a:path h="1565275" w="1857629">
                  <a:moveTo>
                    <a:pt x="1857629" y="216789"/>
                  </a:moveTo>
                  <a:cubicBezTo>
                    <a:pt x="1273048" y="0"/>
                    <a:pt x="1273048" y="0"/>
                    <a:pt x="1273048" y="0"/>
                  </a:cubicBezTo>
                  <a:cubicBezTo>
                    <a:pt x="1096899" y="537845"/>
                    <a:pt x="592455" y="931164"/>
                    <a:pt x="0" y="931164"/>
                  </a:cubicBezTo>
                  <a:cubicBezTo>
                    <a:pt x="0" y="1565275"/>
                    <a:pt x="0" y="1565275"/>
                    <a:pt x="0" y="1565275"/>
                  </a:cubicBezTo>
                  <a:cubicBezTo>
                    <a:pt x="368300" y="1565275"/>
                    <a:pt x="720598" y="1460881"/>
                    <a:pt x="1016889" y="1284351"/>
                  </a:cubicBezTo>
                  <a:cubicBezTo>
                    <a:pt x="1321181" y="1444879"/>
                    <a:pt x="1321181" y="1444879"/>
                    <a:pt x="1321181" y="1444879"/>
                  </a:cubicBezTo>
                  <a:cubicBezTo>
                    <a:pt x="1265174" y="1099693"/>
                    <a:pt x="1265174" y="1099693"/>
                    <a:pt x="1265174" y="1099693"/>
                  </a:cubicBezTo>
                  <a:cubicBezTo>
                    <a:pt x="1537462" y="874903"/>
                    <a:pt x="1745615" y="569849"/>
                    <a:pt x="1857629" y="216662"/>
                  </a:cubicBezTo>
                  <a:close/>
                </a:path>
              </a:pathLst>
            </a:custGeom>
            <a:gradFill rotWithShape="true">
              <a:gsLst>
                <a:gs pos="0">
                  <a:srgbClr val="000000">
                    <a:alpha val="100000"/>
                  </a:srgbClr>
                </a:gs>
                <a:gs pos="100000">
                  <a:srgbClr val="555555">
                    <a:alpha val="100000"/>
                  </a:srgbClr>
                </a:gs>
              </a:gsLst>
              <a:lin ang="0"/>
            </a:gradFill>
          </p:spPr>
        </p:sp>
      </p:grpSp>
      <p:grpSp>
        <p:nvGrpSpPr>
          <p:cNvPr name="Group 11" id="11"/>
          <p:cNvGrpSpPr/>
          <p:nvPr/>
        </p:nvGrpSpPr>
        <p:grpSpPr>
          <a:xfrm rot="0">
            <a:off x="13710748" y="4278313"/>
            <a:ext cx="1306586" cy="2127228"/>
            <a:chOff x="0" y="0"/>
            <a:chExt cx="1343520" cy="2187360"/>
          </a:xfrm>
        </p:grpSpPr>
        <p:sp>
          <p:nvSpPr>
            <p:cNvPr name="Freeform 12" id="12"/>
            <p:cNvSpPr/>
            <p:nvPr/>
          </p:nvSpPr>
          <p:spPr>
            <a:xfrm flipH="false" flipV="false" rot="0">
              <a:off x="0" y="0"/>
              <a:ext cx="1343533" cy="2187321"/>
            </a:xfrm>
            <a:custGeom>
              <a:avLst/>
              <a:gdLst/>
              <a:ahLst/>
              <a:cxnLst/>
              <a:rect r="r" b="b" t="t" l="l"/>
              <a:pathLst>
                <a:path h="2187321" w="1343533">
                  <a:moveTo>
                    <a:pt x="1343533" y="897382"/>
                  </a:moveTo>
                  <a:cubicBezTo>
                    <a:pt x="1015619" y="849249"/>
                    <a:pt x="1015619" y="849249"/>
                    <a:pt x="1015619" y="849249"/>
                  </a:cubicBezTo>
                  <a:cubicBezTo>
                    <a:pt x="879729" y="512826"/>
                    <a:pt x="647827" y="216281"/>
                    <a:pt x="351917" y="0"/>
                  </a:cubicBezTo>
                  <a:cubicBezTo>
                    <a:pt x="0" y="472694"/>
                    <a:pt x="0" y="472694"/>
                    <a:pt x="0" y="472694"/>
                  </a:cubicBezTo>
                  <a:cubicBezTo>
                    <a:pt x="327914" y="713105"/>
                    <a:pt x="551815" y="1105662"/>
                    <a:pt x="551815" y="1554353"/>
                  </a:cubicBezTo>
                  <a:cubicBezTo>
                    <a:pt x="551815" y="1698625"/>
                    <a:pt x="527812" y="1842770"/>
                    <a:pt x="479806" y="1971040"/>
                  </a:cubicBezTo>
                  <a:cubicBezTo>
                    <a:pt x="1063625" y="2187321"/>
                    <a:pt x="1063625" y="2187321"/>
                    <a:pt x="1063625" y="2187321"/>
                  </a:cubicBezTo>
                  <a:cubicBezTo>
                    <a:pt x="1127633" y="1995043"/>
                    <a:pt x="1159637" y="1794764"/>
                    <a:pt x="1159637" y="1586357"/>
                  </a:cubicBezTo>
                  <a:cubicBezTo>
                    <a:pt x="1159637" y="1426083"/>
                    <a:pt x="1135634" y="1273937"/>
                    <a:pt x="1103630" y="1129665"/>
                  </a:cubicBezTo>
                  <a:lnTo>
                    <a:pt x="1343533" y="897255"/>
                  </a:lnTo>
                  <a:close/>
                </a:path>
              </a:pathLst>
            </a:custGeom>
            <a:gradFill rotWithShape="true">
              <a:gsLst>
                <a:gs pos="0">
                  <a:srgbClr val="000000">
                    <a:alpha val="100000"/>
                  </a:srgbClr>
                </a:gs>
                <a:gs pos="100000">
                  <a:srgbClr val="555555">
                    <a:alpha val="100000"/>
                  </a:srgbClr>
                </a:gs>
              </a:gsLst>
              <a:lin ang="0"/>
            </a:gradFill>
          </p:spPr>
        </p:sp>
      </p:grpSp>
      <p:grpSp>
        <p:nvGrpSpPr>
          <p:cNvPr name="Group 13" id="13"/>
          <p:cNvGrpSpPr/>
          <p:nvPr/>
        </p:nvGrpSpPr>
        <p:grpSpPr>
          <a:xfrm rot="0">
            <a:off x="11824391" y="3645326"/>
            <a:ext cx="2229458" cy="1093023"/>
            <a:chOff x="0" y="0"/>
            <a:chExt cx="2292480" cy="1123920"/>
          </a:xfrm>
        </p:grpSpPr>
        <p:sp>
          <p:nvSpPr>
            <p:cNvPr name="Freeform 14" id="14"/>
            <p:cNvSpPr/>
            <p:nvPr/>
          </p:nvSpPr>
          <p:spPr>
            <a:xfrm flipH="false" flipV="false" rot="0">
              <a:off x="0" y="0"/>
              <a:ext cx="2292477" cy="1123950"/>
            </a:xfrm>
            <a:custGeom>
              <a:avLst/>
              <a:gdLst/>
              <a:ahLst/>
              <a:cxnLst/>
              <a:rect r="r" b="b" t="t" l="l"/>
              <a:pathLst>
                <a:path h="1123950" w="2292477">
                  <a:moveTo>
                    <a:pt x="1290574" y="280924"/>
                  </a:moveTo>
                  <a:cubicBezTo>
                    <a:pt x="1146302" y="0"/>
                    <a:pt x="1146302" y="0"/>
                    <a:pt x="1146302" y="0"/>
                  </a:cubicBezTo>
                  <a:cubicBezTo>
                    <a:pt x="1001903" y="280924"/>
                    <a:pt x="1001903" y="280924"/>
                    <a:pt x="1001903" y="280924"/>
                  </a:cubicBezTo>
                  <a:cubicBezTo>
                    <a:pt x="625221" y="313055"/>
                    <a:pt x="280543" y="441579"/>
                    <a:pt x="0" y="650240"/>
                  </a:cubicBezTo>
                  <a:cubicBezTo>
                    <a:pt x="352679" y="1123950"/>
                    <a:pt x="352679" y="1123950"/>
                    <a:pt x="352679" y="1123950"/>
                  </a:cubicBezTo>
                  <a:cubicBezTo>
                    <a:pt x="577088" y="955294"/>
                    <a:pt x="849630" y="859028"/>
                    <a:pt x="1146302" y="859028"/>
                  </a:cubicBezTo>
                  <a:cubicBezTo>
                    <a:pt x="1442974" y="859028"/>
                    <a:pt x="1715389" y="955421"/>
                    <a:pt x="1939798" y="1123950"/>
                  </a:cubicBezTo>
                  <a:cubicBezTo>
                    <a:pt x="2292477" y="650240"/>
                    <a:pt x="2292477" y="650240"/>
                    <a:pt x="2292477" y="650240"/>
                  </a:cubicBezTo>
                  <a:cubicBezTo>
                    <a:pt x="2011934" y="441452"/>
                    <a:pt x="1667256" y="313055"/>
                    <a:pt x="1290574" y="280924"/>
                  </a:cubicBezTo>
                  <a:close/>
                </a:path>
              </a:pathLst>
            </a:custGeom>
            <a:gradFill rotWithShape="true">
              <a:gsLst>
                <a:gs pos="0">
                  <a:srgbClr val="000000">
                    <a:alpha val="100000"/>
                  </a:srgbClr>
                </a:gs>
                <a:gs pos="100000">
                  <a:srgbClr val="555555">
                    <a:alpha val="100000"/>
                  </a:srgbClr>
                </a:gs>
              </a:gsLst>
              <a:lin ang="0"/>
            </a:gradFill>
          </p:spPr>
        </p:sp>
      </p:grpSp>
      <p:grpSp>
        <p:nvGrpSpPr>
          <p:cNvPr name="Group 15" id="15"/>
          <p:cNvGrpSpPr/>
          <p:nvPr/>
        </p:nvGrpSpPr>
        <p:grpSpPr>
          <a:xfrm rot="0">
            <a:off x="11997342" y="4837078"/>
            <a:ext cx="1883556" cy="1883556"/>
            <a:chOff x="0" y="0"/>
            <a:chExt cx="1936800" cy="1936800"/>
          </a:xfrm>
        </p:grpSpPr>
        <p:sp>
          <p:nvSpPr>
            <p:cNvPr name="Freeform 16" id="16"/>
            <p:cNvSpPr/>
            <p:nvPr/>
          </p:nvSpPr>
          <p:spPr>
            <a:xfrm flipH="false" flipV="false" rot="0">
              <a:off x="0" y="0"/>
              <a:ext cx="1936750" cy="1936750"/>
            </a:xfrm>
            <a:custGeom>
              <a:avLst/>
              <a:gdLst/>
              <a:ahLst/>
              <a:cxnLst/>
              <a:rect r="r" b="b" t="t" l="l"/>
              <a:pathLst>
                <a:path h="1936750" w="1936750">
                  <a:moveTo>
                    <a:pt x="0" y="968375"/>
                  </a:moveTo>
                  <a:cubicBezTo>
                    <a:pt x="0" y="433578"/>
                    <a:pt x="433578" y="0"/>
                    <a:pt x="968375" y="0"/>
                  </a:cubicBezTo>
                  <a:cubicBezTo>
                    <a:pt x="1503172" y="0"/>
                    <a:pt x="1936750" y="433578"/>
                    <a:pt x="1936750" y="968375"/>
                  </a:cubicBezTo>
                  <a:cubicBezTo>
                    <a:pt x="1936750" y="1503172"/>
                    <a:pt x="1503172" y="1936750"/>
                    <a:pt x="968375" y="1936750"/>
                  </a:cubicBezTo>
                  <a:cubicBezTo>
                    <a:pt x="433578" y="1936750"/>
                    <a:pt x="0" y="1503172"/>
                    <a:pt x="0" y="968375"/>
                  </a:cubicBezTo>
                  <a:close/>
                </a:path>
              </a:pathLst>
            </a:custGeom>
            <a:gradFill rotWithShape="true">
              <a:gsLst>
                <a:gs pos="0">
                  <a:srgbClr val="000000">
                    <a:alpha val="100000"/>
                  </a:srgbClr>
                </a:gs>
                <a:gs pos="100000">
                  <a:srgbClr val="555555">
                    <a:alpha val="100000"/>
                  </a:srgbClr>
                </a:gs>
              </a:gsLst>
              <a:lin ang="0"/>
            </a:gradFill>
          </p:spPr>
        </p:sp>
      </p:grpSp>
      <p:grpSp>
        <p:nvGrpSpPr>
          <p:cNvPr name="Group 17" id="17"/>
          <p:cNvGrpSpPr/>
          <p:nvPr/>
        </p:nvGrpSpPr>
        <p:grpSpPr>
          <a:xfrm rot="0">
            <a:off x="12238213" y="1950126"/>
            <a:ext cx="1404615" cy="1404615"/>
            <a:chOff x="0" y="0"/>
            <a:chExt cx="1444320" cy="1444320"/>
          </a:xfrm>
        </p:grpSpPr>
        <p:sp>
          <p:nvSpPr>
            <p:cNvPr name="Freeform 18" id="18"/>
            <p:cNvSpPr/>
            <p:nvPr/>
          </p:nvSpPr>
          <p:spPr>
            <a:xfrm flipH="false" flipV="false" rot="0">
              <a:off x="0" y="0"/>
              <a:ext cx="1444244" cy="1444244"/>
            </a:xfrm>
            <a:custGeom>
              <a:avLst/>
              <a:gdLst/>
              <a:ahLst/>
              <a:cxnLst/>
              <a:rect r="r" b="b" t="t" l="l"/>
              <a:pathLst>
                <a:path h="1444244" w="1444244">
                  <a:moveTo>
                    <a:pt x="0" y="722122"/>
                  </a:moveTo>
                  <a:cubicBezTo>
                    <a:pt x="0" y="323342"/>
                    <a:pt x="323342" y="0"/>
                    <a:pt x="722122" y="0"/>
                  </a:cubicBezTo>
                  <a:cubicBezTo>
                    <a:pt x="1120902" y="0"/>
                    <a:pt x="1444244" y="323342"/>
                    <a:pt x="1444244" y="722122"/>
                  </a:cubicBezTo>
                  <a:cubicBezTo>
                    <a:pt x="1444244" y="1120902"/>
                    <a:pt x="1120902" y="1444244"/>
                    <a:pt x="722122" y="1444244"/>
                  </a:cubicBezTo>
                  <a:cubicBezTo>
                    <a:pt x="323342" y="1444244"/>
                    <a:pt x="0" y="1121029"/>
                    <a:pt x="0" y="722122"/>
                  </a:cubicBezTo>
                  <a:close/>
                </a:path>
              </a:pathLst>
            </a:custGeom>
            <a:gradFill rotWithShape="true">
              <a:gsLst>
                <a:gs pos="0">
                  <a:srgbClr val="000000">
                    <a:alpha val="100000"/>
                  </a:srgbClr>
                </a:gs>
                <a:gs pos="100000">
                  <a:srgbClr val="555555">
                    <a:alpha val="100000"/>
                  </a:srgbClr>
                </a:gs>
              </a:gsLst>
              <a:lin ang="0"/>
            </a:gradFill>
          </p:spPr>
        </p:sp>
      </p:grpSp>
      <p:grpSp>
        <p:nvGrpSpPr>
          <p:cNvPr name="Group 19" id="19"/>
          <p:cNvGrpSpPr/>
          <p:nvPr/>
        </p:nvGrpSpPr>
        <p:grpSpPr>
          <a:xfrm rot="0">
            <a:off x="15335228" y="4145274"/>
            <a:ext cx="1404615" cy="1405315"/>
            <a:chOff x="0" y="0"/>
            <a:chExt cx="1444320" cy="1445040"/>
          </a:xfrm>
        </p:grpSpPr>
        <p:sp>
          <p:nvSpPr>
            <p:cNvPr name="Freeform 20" id="20"/>
            <p:cNvSpPr/>
            <p:nvPr/>
          </p:nvSpPr>
          <p:spPr>
            <a:xfrm flipH="false" flipV="false" rot="0">
              <a:off x="0" y="0"/>
              <a:ext cx="1444244" cy="1445006"/>
            </a:xfrm>
            <a:custGeom>
              <a:avLst/>
              <a:gdLst/>
              <a:ahLst/>
              <a:cxnLst/>
              <a:rect r="r" b="b" t="t" l="l"/>
              <a:pathLst>
                <a:path h="1445006" w="1444244">
                  <a:moveTo>
                    <a:pt x="0" y="722503"/>
                  </a:moveTo>
                  <a:cubicBezTo>
                    <a:pt x="0" y="323469"/>
                    <a:pt x="323342" y="0"/>
                    <a:pt x="722122" y="0"/>
                  </a:cubicBezTo>
                  <a:cubicBezTo>
                    <a:pt x="1120902" y="0"/>
                    <a:pt x="1444244" y="323469"/>
                    <a:pt x="1444244" y="722503"/>
                  </a:cubicBezTo>
                  <a:cubicBezTo>
                    <a:pt x="1444244" y="1121537"/>
                    <a:pt x="1120902" y="1445006"/>
                    <a:pt x="722122" y="1445006"/>
                  </a:cubicBezTo>
                  <a:cubicBezTo>
                    <a:pt x="323342" y="1445006"/>
                    <a:pt x="0" y="1121537"/>
                    <a:pt x="0" y="722503"/>
                  </a:cubicBezTo>
                  <a:close/>
                </a:path>
              </a:pathLst>
            </a:custGeom>
            <a:gradFill rotWithShape="true">
              <a:gsLst>
                <a:gs pos="0">
                  <a:srgbClr val="000000">
                    <a:alpha val="100000"/>
                  </a:srgbClr>
                </a:gs>
                <a:gs pos="100000">
                  <a:srgbClr val="555555">
                    <a:alpha val="100000"/>
                  </a:srgbClr>
                </a:gs>
              </a:gsLst>
              <a:lin ang="0"/>
            </a:gradFill>
          </p:spPr>
        </p:sp>
      </p:grpSp>
      <p:grpSp>
        <p:nvGrpSpPr>
          <p:cNvPr name="Group 21" id="21"/>
          <p:cNvGrpSpPr/>
          <p:nvPr/>
        </p:nvGrpSpPr>
        <p:grpSpPr>
          <a:xfrm rot="0">
            <a:off x="14180587" y="7721229"/>
            <a:ext cx="1404615" cy="1404615"/>
            <a:chOff x="0" y="0"/>
            <a:chExt cx="1444320" cy="1444320"/>
          </a:xfrm>
        </p:grpSpPr>
        <p:sp>
          <p:nvSpPr>
            <p:cNvPr name="Freeform 22" id="22"/>
            <p:cNvSpPr/>
            <p:nvPr/>
          </p:nvSpPr>
          <p:spPr>
            <a:xfrm flipH="false" flipV="false" rot="0">
              <a:off x="0" y="0"/>
              <a:ext cx="1444244" cy="1444244"/>
            </a:xfrm>
            <a:custGeom>
              <a:avLst/>
              <a:gdLst/>
              <a:ahLst/>
              <a:cxnLst/>
              <a:rect r="r" b="b" t="t" l="l"/>
              <a:pathLst>
                <a:path h="1444244" w="1444244">
                  <a:moveTo>
                    <a:pt x="0" y="722122"/>
                  </a:moveTo>
                  <a:cubicBezTo>
                    <a:pt x="0" y="323342"/>
                    <a:pt x="323342" y="0"/>
                    <a:pt x="722122" y="0"/>
                  </a:cubicBezTo>
                  <a:cubicBezTo>
                    <a:pt x="1120902" y="0"/>
                    <a:pt x="1444244" y="323342"/>
                    <a:pt x="1444244" y="722122"/>
                  </a:cubicBezTo>
                  <a:cubicBezTo>
                    <a:pt x="1444244" y="1120902"/>
                    <a:pt x="1120902" y="1444244"/>
                    <a:pt x="722122" y="1444244"/>
                  </a:cubicBezTo>
                  <a:cubicBezTo>
                    <a:pt x="323342" y="1444244"/>
                    <a:pt x="0" y="1121029"/>
                    <a:pt x="0" y="722122"/>
                  </a:cubicBezTo>
                  <a:close/>
                </a:path>
              </a:pathLst>
            </a:custGeom>
            <a:gradFill rotWithShape="true">
              <a:gsLst>
                <a:gs pos="0">
                  <a:srgbClr val="000000">
                    <a:alpha val="100000"/>
                  </a:srgbClr>
                </a:gs>
                <a:gs pos="100000">
                  <a:srgbClr val="555555">
                    <a:alpha val="100000"/>
                  </a:srgbClr>
                </a:gs>
              </a:gsLst>
              <a:lin ang="0"/>
            </a:gradFill>
          </p:spPr>
        </p:sp>
      </p:grpSp>
      <p:grpSp>
        <p:nvGrpSpPr>
          <p:cNvPr name="Group 23" id="23"/>
          <p:cNvGrpSpPr/>
          <p:nvPr/>
        </p:nvGrpSpPr>
        <p:grpSpPr>
          <a:xfrm rot="0">
            <a:off x="10376364" y="7721229"/>
            <a:ext cx="1404615" cy="1404615"/>
            <a:chOff x="0" y="0"/>
            <a:chExt cx="1444320" cy="1444320"/>
          </a:xfrm>
        </p:grpSpPr>
        <p:sp>
          <p:nvSpPr>
            <p:cNvPr name="Freeform 24" id="24"/>
            <p:cNvSpPr/>
            <p:nvPr/>
          </p:nvSpPr>
          <p:spPr>
            <a:xfrm flipH="false" flipV="false" rot="0">
              <a:off x="0" y="0"/>
              <a:ext cx="1444244" cy="1444244"/>
            </a:xfrm>
            <a:custGeom>
              <a:avLst/>
              <a:gdLst/>
              <a:ahLst/>
              <a:cxnLst/>
              <a:rect r="r" b="b" t="t" l="l"/>
              <a:pathLst>
                <a:path h="1444244" w="1444244">
                  <a:moveTo>
                    <a:pt x="0" y="722122"/>
                  </a:moveTo>
                  <a:cubicBezTo>
                    <a:pt x="0" y="323342"/>
                    <a:pt x="323342" y="0"/>
                    <a:pt x="722122" y="0"/>
                  </a:cubicBezTo>
                  <a:cubicBezTo>
                    <a:pt x="1120902" y="0"/>
                    <a:pt x="1444244" y="323342"/>
                    <a:pt x="1444244" y="722122"/>
                  </a:cubicBezTo>
                  <a:cubicBezTo>
                    <a:pt x="1444244" y="1120902"/>
                    <a:pt x="1120902" y="1444244"/>
                    <a:pt x="722122" y="1444244"/>
                  </a:cubicBezTo>
                  <a:cubicBezTo>
                    <a:pt x="323342" y="1444244"/>
                    <a:pt x="0" y="1121029"/>
                    <a:pt x="0" y="722122"/>
                  </a:cubicBezTo>
                  <a:close/>
                </a:path>
              </a:pathLst>
            </a:custGeom>
            <a:gradFill rotWithShape="true">
              <a:gsLst>
                <a:gs pos="0">
                  <a:srgbClr val="000000">
                    <a:alpha val="100000"/>
                  </a:srgbClr>
                </a:gs>
                <a:gs pos="100000">
                  <a:srgbClr val="555555">
                    <a:alpha val="100000"/>
                  </a:srgbClr>
                </a:gs>
              </a:gsLst>
              <a:lin ang="0"/>
            </a:gradFill>
          </p:spPr>
        </p:sp>
      </p:grpSp>
      <p:grpSp>
        <p:nvGrpSpPr>
          <p:cNvPr name="Group 25" id="25"/>
          <p:cNvGrpSpPr/>
          <p:nvPr/>
        </p:nvGrpSpPr>
        <p:grpSpPr>
          <a:xfrm rot="0">
            <a:off x="9144000" y="4145274"/>
            <a:ext cx="1405315" cy="1405315"/>
            <a:chOff x="0" y="0"/>
            <a:chExt cx="1445040" cy="1445040"/>
          </a:xfrm>
        </p:grpSpPr>
        <p:sp>
          <p:nvSpPr>
            <p:cNvPr name="Freeform 26" id="26"/>
            <p:cNvSpPr/>
            <p:nvPr/>
          </p:nvSpPr>
          <p:spPr>
            <a:xfrm flipH="false" flipV="false" rot="0">
              <a:off x="0" y="0"/>
              <a:ext cx="1445006" cy="1445006"/>
            </a:xfrm>
            <a:custGeom>
              <a:avLst/>
              <a:gdLst/>
              <a:ahLst/>
              <a:cxnLst/>
              <a:rect r="r" b="b" t="t" l="l"/>
              <a:pathLst>
                <a:path h="1445006" w="1445006">
                  <a:moveTo>
                    <a:pt x="0" y="722503"/>
                  </a:moveTo>
                  <a:cubicBezTo>
                    <a:pt x="0" y="323469"/>
                    <a:pt x="323469" y="0"/>
                    <a:pt x="722503" y="0"/>
                  </a:cubicBezTo>
                  <a:cubicBezTo>
                    <a:pt x="1121537" y="0"/>
                    <a:pt x="1445006" y="323469"/>
                    <a:pt x="1445006" y="722503"/>
                  </a:cubicBezTo>
                  <a:cubicBezTo>
                    <a:pt x="1445006" y="1121537"/>
                    <a:pt x="1121537" y="1445006"/>
                    <a:pt x="722503" y="1445006"/>
                  </a:cubicBezTo>
                  <a:cubicBezTo>
                    <a:pt x="323469" y="1445006"/>
                    <a:pt x="0" y="1121537"/>
                    <a:pt x="0" y="722503"/>
                  </a:cubicBezTo>
                  <a:close/>
                </a:path>
              </a:pathLst>
            </a:custGeom>
            <a:gradFill rotWithShape="true">
              <a:gsLst>
                <a:gs pos="0">
                  <a:srgbClr val="000000">
                    <a:alpha val="100000"/>
                  </a:srgbClr>
                </a:gs>
                <a:gs pos="100000">
                  <a:srgbClr val="555555">
                    <a:alpha val="100000"/>
                  </a:srgbClr>
                </a:gs>
              </a:gsLst>
              <a:lin ang="0"/>
            </a:gradFill>
          </p:spPr>
        </p:sp>
      </p:grpSp>
      <p:sp>
        <p:nvSpPr>
          <p:cNvPr name="Freeform 27" id="27"/>
          <p:cNvSpPr/>
          <p:nvPr/>
        </p:nvSpPr>
        <p:spPr>
          <a:xfrm flipH="false" flipV="false" rot="0">
            <a:off x="12352067" y="2082020"/>
            <a:ext cx="1180408" cy="1013675"/>
          </a:xfrm>
          <a:custGeom>
            <a:avLst/>
            <a:gdLst/>
            <a:ahLst/>
            <a:cxnLst/>
            <a:rect r="r" b="b" t="t" l="l"/>
            <a:pathLst>
              <a:path h="1013675" w="1180408">
                <a:moveTo>
                  <a:pt x="0" y="0"/>
                </a:moveTo>
                <a:lnTo>
                  <a:pt x="1180408" y="0"/>
                </a:lnTo>
                <a:lnTo>
                  <a:pt x="1180408" y="1013675"/>
                </a:lnTo>
                <a:lnTo>
                  <a:pt x="0" y="101367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8" id="28"/>
          <p:cNvSpPr/>
          <p:nvPr/>
        </p:nvSpPr>
        <p:spPr>
          <a:xfrm flipH="false" flipV="false" rot="0">
            <a:off x="15512711" y="4323107"/>
            <a:ext cx="1049649" cy="1049649"/>
          </a:xfrm>
          <a:custGeom>
            <a:avLst/>
            <a:gdLst/>
            <a:ahLst/>
            <a:cxnLst/>
            <a:rect r="r" b="b" t="t" l="l"/>
            <a:pathLst>
              <a:path h="1049649" w="1049649">
                <a:moveTo>
                  <a:pt x="0" y="0"/>
                </a:moveTo>
                <a:lnTo>
                  <a:pt x="1049648" y="0"/>
                </a:lnTo>
                <a:lnTo>
                  <a:pt x="1049648" y="1049648"/>
                </a:lnTo>
                <a:lnTo>
                  <a:pt x="0" y="10496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9" id="29"/>
          <p:cNvSpPr/>
          <p:nvPr/>
        </p:nvSpPr>
        <p:spPr>
          <a:xfrm flipH="false" flipV="false" rot="0">
            <a:off x="14370030" y="7937225"/>
            <a:ext cx="965198" cy="920557"/>
          </a:xfrm>
          <a:custGeom>
            <a:avLst/>
            <a:gdLst/>
            <a:ahLst/>
            <a:cxnLst/>
            <a:rect r="r" b="b" t="t" l="l"/>
            <a:pathLst>
              <a:path h="920557" w="965198">
                <a:moveTo>
                  <a:pt x="0" y="0"/>
                </a:moveTo>
                <a:lnTo>
                  <a:pt x="965198" y="0"/>
                </a:lnTo>
                <a:lnTo>
                  <a:pt x="965198" y="920558"/>
                </a:lnTo>
                <a:lnTo>
                  <a:pt x="0" y="92055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30" id="30"/>
          <p:cNvSpPr/>
          <p:nvPr/>
        </p:nvSpPr>
        <p:spPr>
          <a:xfrm flipH="false" flipV="false" rot="0">
            <a:off x="10549315" y="7918746"/>
            <a:ext cx="1072846" cy="957515"/>
          </a:xfrm>
          <a:custGeom>
            <a:avLst/>
            <a:gdLst/>
            <a:ahLst/>
            <a:cxnLst/>
            <a:rect r="r" b="b" t="t" l="l"/>
            <a:pathLst>
              <a:path h="957515" w="1072846">
                <a:moveTo>
                  <a:pt x="0" y="0"/>
                </a:moveTo>
                <a:lnTo>
                  <a:pt x="1072846" y="0"/>
                </a:lnTo>
                <a:lnTo>
                  <a:pt x="1072846" y="957516"/>
                </a:lnTo>
                <a:lnTo>
                  <a:pt x="0" y="95751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31" id="31"/>
          <p:cNvSpPr/>
          <p:nvPr/>
        </p:nvSpPr>
        <p:spPr>
          <a:xfrm flipH="false" flipV="false" rot="0">
            <a:off x="9209929" y="4323107"/>
            <a:ext cx="1166435" cy="933148"/>
          </a:xfrm>
          <a:custGeom>
            <a:avLst/>
            <a:gdLst/>
            <a:ahLst/>
            <a:cxnLst/>
            <a:rect r="r" b="b" t="t" l="l"/>
            <a:pathLst>
              <a:path h="933148" w="1166435">
                <a:moveTo>
                  <a:pt x="0" y="0"/>
                </a:moveTo>
                <a:lnTo>
                  <a:pt x="1166435" y="0"/>
                </a:lnTo>
                <a:lnTo>
                  <a:pt x="1166435" y="933148"/>
                </a:lnTo>
                <a:lnTo>
                  <a:pt x="0" y="93314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32" id="32"/>
          <p:cNvSpPr/>
          <p:nvPr/>
        </p:nvSpPr>
        <p:spPr>
          <a:xfrm flipH="false" flipV="false" rot="0">
            <a:off x="2236290" y="7982519"/>
            <a:ext cx="2095493" cy="2095493"/>
          </a:xfrm>
          <a:custGeom>
            <a:avLst/>
            <a:gdLst/>
            <a:ahLst/>
            <a:cxnLst/>
            <a:rect r="r" b="b" t="t" l="l"/>
            <a:pathLst>
              <a:path h="2095493" w="2095493">
                <a:moveTo>
                  <a:pt x="0" y="0"/>
                </a:moveTo>
                <a:lnTo>
                  <a:pt x="2095494" y="0"/>
                </a:lnTo>
                <a:lnTo>
                  <a:pt x="2095494" y="2095493"/>
                </a:lnTo>
                <a:lnTo>
                  <a:pt x="0" y="2095493"/>
                </a:lnTo>
                <a:lnTo>
                  <a:pt x="0" y="0"/>
                </a:lnTo>
                <a:close/>
              </a:path>
            </a:pathLst>
          </a:custGeom>
          <a:blipFill>
            <a:blip r:embed="rId13"/>
            <a:stretch>
              <a:fillRect l="0" t="0" r="0" b="0"/>
            </a:stretch>
          </a:blipFill>
        </p:spPr>
      </p:sp>
      <p:sp>
        <p:nvSpPr>
          <p:cNvPr name="Freeform 33" id="33"/>
          <p:cNvSpPr/>
          <p:nvPr/>
        </p:nvSpPr>
        <p:spPr>
          <a:xfrm flipH="false" flipV="false" rot="0">
            <a:off x="-17592" y="8078097"/>
            <a:ext cx="2092583" cy="2095493"/>
          </a:xfrm>
          <a:custGeom>
            <a:avLst/>
            <a:gdLst/>
            <a:ahLst/>
            <a:cxnLst/>
            <a:rect r="r" b="b" t="t" l="l"/>
            <a:pathLst>
              <a:path h="2095493" w="2092583">
                <a:moveTo>
                  <a:pt x="0" y="0"/>
                </a:moveTo>
                <a:lnTo>
                  <a:pt x="2092584" y="0"/>
                </a:lnTo>
                <a:lnTo>
                  <a:pt x="2092584" y="2095494"/>
                </a:lnTo>
                <a:lnTo>
                  <a:pt x="0" y="2095494"/>
                </a:lnTo>
                <a:lnTo>
                  <a:pt x="0" y="0"/>
                </a:lnTo>
                <a:close/>
              </a:path>
            </a:pathLst>
          </a:custGeom>
          <a:blipFill>
            <a:blip r:embed="rId14"/>
            <a:stretch>
              <a:fillRect l="0" t="0" r="0" b="0"/>
            </a:stretch>
          </a:blipFill>
        </p:spPr>
      </p:sp>
      <p:sp>
        <p:nvSpPr>
          <p:cNvPr name="TextBox 34" id="34"/>
          <p:cNvSpPr txBox="true"/>
          <p:nvPr/>
        </p:nvSpPr>
        <p:spPr>
          <a:xfrm rot="0">
            <a:off x="1323900" y="1585199"/>
            <a:ext cx="6015768" cy="898392"/>
          </a:xfrm>
          <a:prstGeom prst="rect">
            <a:avLst/>
          </a:prstGeom>
        </p:spPr>
        <p:txBody>
          <a:bodyPr anchor="t" rtlCol="false" tIns="0" lIns="0" bIns="0" rIns="0">
            <a:spAutoFit/>
          </a:bodyPr>
          <a:lstStyle/>
          <a:p>
            <a:pPr algn="ctr" marL="0" indent="0" lvl="0">
              <a:lnSpc>
                <a:spcPts val="7291"/>
              </a:lnSpc>
              <a:spcBef>
                <a:spcPct val="0"/>
              </a:spcBef>
            </a:pPr>
            <a:r>
              <a:rPr lang="en-US" sz="5283" spc="184" strike="noStrike" u="none">
                <a:solidFill>
                  <a:srgbClr val="010101"/>
                </a:solidFill>
                <a:latin typeface="Archivo Black"/>
                <a:ea typeface="Archivo Black"/>
                <a:cs typeface="Archivo Black"/>
                <a:sym typeface="Archivo Black"/>
              </a:rPr>
              <a:t>STRATEGIES</a:t>
            </a:r>
          </a:p>
        </p:txBody>
      </p:sp>
      <p:sp>
        <p:nvSpPr>
          <p:cNvPr name="TextBox 35" id="35"/>
          <p:cNvSpPr txBox="true"/>
          <p:nvPr/>
        </p:nvSpPr>
        <p:spPr>
          <a:xfrm rot="0">
            <a:off x="1961615" y="3788904"/>
            <a:ext cx="7017979" cy="2616637"/>
          </a:xfrm>
          <a:prstGeom prst="rect">
            <a:avLst/>
          </a:prstGeom>
        </p:spPr>
        <p:txBody>
          <a:bodyPr anchor="t" rtlCol="false" tIns="0" lIns="0" bIns="0" rIns="0">
            <a:spAutoFit/>
          </a:bodyPr>
          <a:lstStyle/>
          <a:p>
            <a:pPr algn="ctr">
              <a:lnSpc>
                <a:spcPts val="6975"/>
              </a:lnSpc>
            </a:pPr>
            <a:r>
              <a:rPr lang="en-US" b="true" sz="4982" spc="-99">
                <a:solidFill>
                  <a:srgbClr val="010101"/>
                </a:solidFill>
                <a:latin typeface="Montserrat Bold"/>
                <a:ea typeface="Montserrat Bold"/>
                <a:cs typeface="Montserrat Bold"/>
                <a:sym typeface="Montserrat Bold"/>
              </a:rPr>
              <a:t>what works</a:t>
            </a:r>
          </a:p>
          <a:p>
            <a:pPr algn="ctr">
              <a:lnSpc>
                <a:spcPts val="6975"/>
              </a:lnSpc>
            </a:pPr>
            <a:r>
              <a:rPr lang="en-US" b="true" sz="4982" spc="-99">
                <a:solidFill>
                  <a:srgbClr val="010101"/>
                </a:solidFill>
                <a:latin typeface="Montserrat Bold"/>
                <a:ea typeface="Montserrat Bold"/>
                <a:cs typeface="Montserrat Bold"/>
                <a:sym typeface="Montserrat Bold"/>
              </a:rPr>
              <a:t>vs.</a:t>
            </a:r>
          </a:p>
          <a:p>
            <a:pPr algn="ctr">
              <a:lnSpc>
                <a:spcPts val="6975"/>
              </a:lnSpc>
              <a:spcBef>
                <a:spcPct val="0"/>
              </a:spcBef>
            </a:pPr>
            <a:r>
              <a:rPr lang="en-US" b="true" sz="4982" spc="-99">
                <a:solidFill>
                  <a:srgbClr val="010101"/>
                </a:solidFill>
                <a:latin typeface="Montserrat Bold"/>
                <a:ea typeface="Montserrat Bold"/>
                <a:cs typeface="Montserrat Bold"/>
                <a:sym typeface="Montserrat Bold"/>
              </a:rPr>
              <a:t>what doesn’t</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38888" r="0" b="-38888"/>
            </a:stretch>
          </a:blipFill>
        </p:spPr>
      </p:sp>
      <p:grpSp>
        <p:nvGrpSpPr>
          <p:cNvPr name="Group 3" id="3"/>
          <p:cNvGrpSpPr/>
          <p:nvPr/>
        </p:nvGrpSpPr>
        <p:grpSpPr>
          <a:xfrm rot="0">
            <a:off x="4410190" y="-7563"/>
            <a:ext cx="1710961" cy="10674983"/>
            <a:chOff x="0" y="0"/>
            <a:chExt cx="450623" cy="2811518"/>
          </a:xfrm>
        </p:grpSpPr>
        <p:sp>
          <p:nvSpPr>
            <p:cNvPr name="Freeform 4" id="4"/>
            <p:cNvSpPr/>
            <p:nvPr/>
          </p:nvSpPr>
          <p:spPr>
            <a:xfrm flipH="false" flipV="false" rot="0">
              <a:off x="0" y="0"/>
              <a:ext cx="450623" cy="2811518"/>
            </a:xfrm>
            <a:custGeom>
              <a:avLst/>
              <a:gdLst/>
              <a:ahLst/>
              <a:cxnLst/>
              <a:rect r="r" b="b" t="t" l="l"/>
              <a:pathLst>
                <a:path h="2811518" w="450623">
                  <a:moveTo>
                    <a:pt x="0" y="0"/>
                  </a:moveTo>
                  <a:lnTo>
                    <a:pt x="450623" y="0"/>
                  </a:lnTo>
                  <a:lnTo>
                    <a:pt x="450623" y="2811518"/>
                  </a:lnTo>
                  <a:lnTo>
                    <a:pt x="0" y="2811518"/>
                  </a:lnTo>
                  <a:close/>
                </a:path>
              </a:pathLst>
            </a:custGeom>
            <a:gradFill rotWithShape="true">
              <a:gsLst>
                <a:gs pos="0">
                  <a:srgbClr val="696969">
                    <a:alpha val="72000"/>
                  </a:srgbClr>
                </a:gs>
                <a:gs pos="33333">
                  <a:srgbClr val="B4B4B4">
                    <a:alpha val="82500"/>
                  </a:srgbClr>
                </a:gs>
                <a:gs pos="66667">
                  <a:srgbClr val="EEEEEE">
                    <a:alpha val="70500"/>
                  </a:srgbClr>
                </a:gs>
                <a:gs pos="100000">
                  <a:srgbClr val="FBFBFB">
                    <a:alpha val="22000"/>
                  </a:srgbClr>
                </a:gs>
              </a:gsLst>
              <a:lin ang="0"/>
            </a:gradFill>
            <a:ln cap="sq">
              <a:noFill/>
              <a:prstDash val="solid"/>
              <a:miter/>
            </a:ln>
          </p:spPr>
        </p:sp>
        <p:sp>
          <p:nvSpPr>
            <p:cNvPr name="TextBox 5" id="5"/>
            <p:cNvSpPr txBox="true"/>
            <p:nvPr/>
          </p:nvSpPr>
          <p:spPr>
            <a:xfrm>
              <a:off x="0" y="-19050"/>
              <a:ext cx="450623" cy="2830568"/>
            </a:xfrm>
            <a:prstGeom prst="rect">
              <a:avLst/>
            </a:prstGeom>
          </p:spPr>
          <p:txBody>
            <a:bodyPr anchor="ctr" rtlCol="false" tIns="50800" lIns="50800" bIns="50800" rIns="50800"/>
            <a:lstStyle/>
            <a:p>
              <a:pPr algn="ctr" marL="0" indent="0" lvl="0">
                <a:lnSpc>
                  <a:spcPts val="2859"/>
                </a:lnSpc>
                <a:spcBef>
                  <a:spcPct val="0"/>
                </a:spcBef>
              </a:pPr>
            </a:p>
          </p:txBody>
        </p:sp>
      </p:grpSp>
      <p:sp>
        <p:nvSpPr>
          <p:cNvPr name="Freeform 6" id="6"/>
          <p:cNvSpPr/>
          <p:nvPr/>
        </p:nvSpPr>
        <p:spPr>
          <a:xfrm flipH="false" flipV="false" rot="0">
            <a:off x="0" y="52969"/>
            <a:ext cx="4410190" cy="10287000"/>
          </a:xfrm>
          <a:custGeom>
            <a:avLst/>
            <a:gdLst/>
            <a:ahLst/>
            <a:cxnLst/>
            <a:rect r="r" b="b" t="t" l="l"/>
            <a:pathLst>
              <a:path h="10287000" w="4410190">
                <a:moveTo>
                  <a:pt x="0" y="0"/>
                </a:moveTo>
                <a:lnTo>
                  <a:pt x="4410190" y="0"/>
                </a:lnTo>
                <a:lnTo>
                  <a:pt x="4410190" y="10287000"/>
                </a:lnTo>
                <a:lnTo>
                  <a:pt x="0" y="10287000"/>
                </a:lnTo>
                <a:lnTo>
                  <a:pt x="0" y="0"/>
                </a:lnTo>
                <a:close/>
              </a:path>
            </a:pathLst>
          </a:custGeom>
          <a:blipFill>
            <a:blip r:embed="rId3">
              <a:alphaModFix amt="80000"/>
            </a:blip>
            <a:stretch>
              <a:fillRect l="-35010" t="0" r="-215091" b="0"/>
            </a:stretch>
          </a:blipFill>
        </p:spPr>
      </p:sp>
      <p:sp>
        <p:nvSpPr>
          <p:cNvPr name="Freeform 7" id="7"/>
          <p:cNvSpPr/>
          <p:nvPr/>
        </p:nvSpPr>
        <p:spPr>
          <a:xfrm flipH="false" flipV="false" rot="0">
            <a:off x="16192507" y="8057779"/>
            <a:ext cx="2095493" cy="2095493"/>
          </a:xfrm>
          <a:custGeom>
            <a:avLst/>
            <a:gdLst/>
            <a:ahLst/>
            <a:cxnLst/>
            <a:rect r="r" b="b" t="t" l="l"/>
            <a:pathLst>
              <a:path h="2095493" w="2095493">
                <a:moveTo>
                  <a:pt x="0" y="0"/>
                </a:moveTo>
                <a:lnTo>
                  <a:pt x="2095493" y="0"/>
                </a:lnTo>
                <a:lnTo>
                  <a:pt x="2095493" y="2095493"/>
                </a:lnTo>
                <a:lnTo>
                  <a:pt x="0" y="2095493"/>
                </a:lnTo>
                <a:lnTo>
                  <a:pt x="0" y="0"/>
                </a:lnTo>
                <a:close/>
              </a:path>
            </a:pathLst>
          </a:custGeom>
          <a:blipFill>
            <a:blip r:embed="rId4"/>
            <a:stretch>
              <a:fillRect l="0" t="0" r="0" b="0"/>
            </a:stretch>
          </a:blipFill>
        </p:spPr>
      </p:sp>
      <p:sp>
        <p:nvSpPr>
          <p:cNvPr name="Freeform 8" id="8"/>
          <p:cNvSpPr/>
          <p:nvPr/>
        </p:nvSpPr>
        <p:spPr>
          <a:xfrm flipH="false" flipV="false" rot="0">
            <a:off x="16213008" y="5726059"/>
            <a:ext cx="2092583" cy="2095493"/>
          </a:xfrm>
          <a:custGeom>
            <a:avLst/>
            <a:gdLst/>
            <a:ahLst/>
            <a:cxnLst/>
            <a:rect r="r" b="b" t="t" l="l"/>
            <a:pathLst>
              <a:path h="2095493" w="2092583">
                <a:moveTo>
                  <a:pt x="0" y="0"/>
                </a:moveTo>
                <a:lnTo>
                  <a:pt x="2092584" y="0"/>
                </a:lnTo>
                <a:lnTo>
                  <a:pt x="2092584" y="2095493"/>
                </a:lnTo>
                <a:lnTo>
                  <a:pt x="0" y="2095493"/>
                </a:lnTo>
                <a:lnTo>
                  <a:pt x="0" y="0"/>
                </a:lnTo>
                <a:close/>
              </a:path>
            </a:pathLst>
          </a:custGeom>
          <a:blipFill>
            <a:blip r:embed="rId5"/>
            <a:stretch>
              <a:fillRect l="0" t="0" r="0" b="0"/>
            </a:stretch>
          </a:blipFill>
        </p:spPr>
      </p:sp>
      <p:sp>
        <p:nvSpPr>
          <p:cNvPr name="TextBox 9" id="9"/>
          <p:cNvSpPr txBox="true"/>
          <p:nvPr/>
        </p:nvSpPr>
        <p:spPr>
          <a:xfrm rot="0">
            <a:off x="6121151" y="672558"/>
            <a:ext cx="9505944" cy="898392"/>
          </a:xfrm>
          <a:prstGeom prst="rect">
            <a:avLst/>
          </a:prstGeom>
        </p:spPr>
        <p:txBody>
          <a:bodyPr anchor="t" rtlCol="false" tIns="0" lIns="0" bIns="0" rIns="0">
            <a:spAutoFit/>
          </a:bodyPr>
          <a:lstStyle/>
          <a:p>
            <a:pPr algn="l" marL="0" indent="0" lvl="0">
              <a:lnSpc>
                <a:spcPts val="7291"/>
              </a:lnSpc>
              <a:spcBef>
                <a:spcPct val="0"/>
              </a:spcBef>
            </a:pPr>
            <a:r>
              <a:rPr lang="en-US" sz="5283" spc="184">
                <a:solidFill>
                  <a:srgbClr val="010101"/>
                </a:solidFill>
                <a:latin typeface="Archivo Black"/>
                <a:ea typeface="Archivo Black"/>
                <a:cs typeface="Archivo Black"/>
                <a:sym typeface="Archivo Black"/>
              </a:rPr>
              <a:t>CHANGE FROM WITHIN</a:t>
            </a:r>
          </a:p>
        </p:txBody>
      </p:sp>
      <p:sp>
        <p:nvSpPr>
          <p:cNvPr name="TextBox 10" id="10"/>
          <p:cNvSpPr txBox="true"/>
          <p:nvPr/>
        </p:nvSpPr>
        <p:spPr>
          <a:xfrm rot="0">
            <a:off x="6872723" y="3951974"/>
            <a:ext cx="9840052" cy="605790"/>
          </a:xfrm>
          <a:prstGeom prst="rect">
            <a:avLst/>
          </a:prstGeom>
        </p:spPr>
        <p:txBody>
          <a:bodyPr anchor="t" rtlCol="false" tIns="0" lIns="0" bIns="0" rIns="0">
            <a:spAutoFit/>
          </a:bodyPr>
          <a:lstStyle/>
          <a:p>
            <a:pPr algn="l" marL="0" indent="0" lvl="0">
              <a:lnSpc>
                <a:spcPts val="4830"/>
              </a:lnSpc>
              <a:spcBef>
                <a:spcPct val="0"/>
              </a:spcBef>
            </a:pPr>
            <a:r>
              <a:rPr lang="en-US" sz="3500">
                <a:solidFill>
                  <a:srgbClr val="010101"/>
                </a:solidFill>
                <a:latin typeface="Archivo Black"/>
                <a:ea typeface="Archivo Black"/>
                <a:cs typeface="Archivo Black"/>
                <a:sym typeface="Archivo Black"/>
              </a:rPr>
              <a:t>ACCESS TO CLINICIANS</a:t>
            </a:r>
          </a:p>
        </p:txBody>
      </p:sp>
      <p:sp>
        <p:nvSpPr>
          <p:cNvPr name="TextBox 11" id="11"/>
          <p:cNvSpPr txBox="true"/>
          <p:nvPr/>
        </p:nvSpPr>
        <p:spPr>
          <a:xfrm rot="0">
            <a:off x="6872723" y="5120269"/>
            <a:ext cx="11859901" cy="605790"/>
          </a:xfrm>
          <a:prstGeom prst="rect">
            <a:avLst/>
          </a:prstGeom>
        </p:spPr>
        <p:txBody>
          <a:bodyPr anchor="t" rtlCol="false" tIns="0" lIns="0" bIns="0" rIns="0">
            <a:spAutoFit/>
          </a:bodyPr>
          <a:lstStyle/>
          <a:p>
            <a:pPr algn="l" marL="0" indent="0" lvl="0">
              <a:lnSpc>
                <a:spcPts val="4830"/>
              </a:lnSpc>
              <a:spcBef>
                <a:spcPct val="0"/>
              </a:spcBef>
            </a:pPr>
            <a:r>
              <a:rPr lang="en-US" sz="3500">
                <a:solidFill>
                  <a:srgbClr val="010101"/>
                </a:solidFill>
                <a:latin typeface="Archivo Black"/>
                <a:ea typeface="Archivo Black"/>
                <a:cs typeface="Archivo Black"/>
                <a:sym typeface="Archivo Black"/>
              </a:rPr>
              <a:t>NORMALIZING MENTAL HEALTH</a:t>
            </a:r>
          </a:p>
        </p:txBody>
      </p:sp>
      <p:sp>
        <p:nvSpPr>
          <p:cNvPr name="TextBox 12" id="12"/>
          <p:cNvSpPr txBox="true"/>
          <p:nvPr/>
        </p:nvSpPr>
        <p:spPr>
          <a:xfrm rot="0">
            <a:off x="6872723" y="6286129"/>
            <a:ext cx="11249249" cy="605790"/>
          </a:xfrm>
          <a:prstGeom prst="rect">
            <a:avLst/>
          </a:prstGeom>
        </p:spPr>
        <p:txBody>
          <a:bodyPr anchor="t" rtlCol="false" tIns="0" lIns="0" bIns="0" rIns="0">
            <a:spAutoFit/>
          </a:bodyPr>
          <a:lstStyle/>
          <a:p>
            <a:pPr algn="l" marL="0" indent="0" lvl="0">
              <a:lnSpc>
                <a:spcPts val="4830"/>
              </a:lnSpc>
              <a:spcBef>
                <a:spcPct val="0"/>
              </a:spcBef>
            </a:pPr>
            <a:r>
              <a:rPr lang="en-US" sz="3500">
                <a:solidFill>
                  <a:srgbClr val="010101"/>
                </a:solidFill>
                <a:latin typeface="Archivo Black"/>
                <a:ea typeface="Archivo Black"/>
                <a:cs typeface="Archivo Black"/>
                <a:sym typeface="Archivo Black"/>
              </a:rPr>
              <a:t>ASKING THE QUESTIONS</a:t>
            </a:r>
          </a:p>
        </p:txBody>
      </p:sp>
      <p:sp>
        <p:nvSpPr>
          <p:cNvPr name="TextBox 13" id="13"/>
          <p:cNvSpPr txBox="true"/>
          <p:nvPr/>
        </p:nvSpPr>
        <p:spPr>
          <a:xfrm rot="0">
            <a:off x="6872723" y="7451989"/>
            <a:ext cx="11249249" cy="605790"/>
          </a:xfrm>
          <a:prstGeom prst="rect">
            <a:avLst/>
          </a:prstGeom>
        </p:spPr>
        <p:txBody>
          <a:bodyPr anchor="t" rtlCol="false" tIns="0" lIns="0" bIns="0" rIns="0">
            <a:spAutoFit/>
          </a:bodyPr>
          <a:lstStyle/>
          <a:p>
            <a:pPr algn="l" marL="0" indent="0" lvl="0">
              <a:lnSpc>
                <a:spcPts val="4830"/>
              </a:lnSpc>
              <a:spcBef>
                <a:spcPct val="0"/>
              </a:spcBef>
            </a:pPr>
            <a:r>
              <a:rPr lang="en-US" sz="3500">
                <a:solidFill>
                  <a:srgbClr val="010101"/>
                </a:solidFill>
                <a:latin typeface="Archivo Black"/>
                <a:ea typeface="Archivo Black"/>
                <a:cs typeface="Archivo Black"/>
                <a:sym typeface="Archivo Black"/>
              </a:rPr>
              <a:t>CHALLENGE THE MISCONCEPTION</a:t>
            </a:r>
          </a:p>
        </p:txBody>
      </p:sp>
      <p:sp>
        <p:nvSpPr>
          <p:cNvPr name="TextBox 14" id="14"/>
          <p:cNvSpPr txBox="true"/>
          <p:nvPr/>
        </p:nvSpPr>
        <p:spPr>
          <a:xfrm rot="0">
            <a:off x="6872723" y="8619754"/>
            <a:ext cx="11249249" cy="605790"/>
          </a:xfrm>
          <a:prstGeom prst="rect">
            <a:avLst/>
          </a:prstGeom>
        </p:spPr>
        <p:txBody>
          <a:bodyPr anchor="t" rtlCol="false" tIns="0" lIns="0" bIns="0" rIns="0">
            <a:spAutoFit/>
          </a:bodyPr>
          <a:lstStyle/>
          <a:p>
            <a:pPr algn="l" marL="0" indent="0" lvl="0">
              <a:lnSpc>
                <a:spcPts val="4830"/>
              </a:lnSpc>
              <a:spcBef>
                <a:spcPct val="0"/>
              </a:spcBef>
            </a:pPr>
            <a:r>
              <a:rPr lang="en-US" sz="3500">
                <a:solidFill>
                  <a:srgbClr val="010101"/>
                </a:solidFill>
                <a:latin typeface="Archivo Black"/>
                <a:ea typeface="Archivo Black"/>
                <a:cs typeface="Archivo Black"/>
                <a:sym typeface="Archivo Black"/>
              </a:rPr>
              <a:t>TRAUMA-INFORMED CARE</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2F4F5"/>
        </a:solidFill>
      </p:bgPr>
    </p:bg>
    <p:spTree>
      <p:nvGrpSpPr>
        <p:cNvPr id="1" name=""/>
        <p:cNvGrpSpPr/>
        <p:nvPr/>
      </p:nvGrpSpPr>
      <p:grpSpPr>
        <a:xfrm>
          <a:off x="0" y="0"/>
          <a:ext cx="0" cy="0"/>
          <a:chOff x="0" y="0"/>
          <a:chExt cx="0" cy="0"/>
        </a:xfrm>
      </p:grpSpPr>
      <p:grpSp>
        <p:nvGrpSpPr>
          <p:cNvPr name="Group 2" id="2"/>
          <p:cNvGrpSpPr/>
          <p:nvPr/>
        </p:nvGrpSpPr>
        <p:grpSpPr>
          <a:xfrm rot="764344">
            <a:off x="7499531" y="-923721"/>
            <a:ext cx="1088513" cy="11908815"/>
            <a:chOff x="0" y="0"/>
            <a:chExt cx="286687" cy="3136478"/>
          </a:xfrm>
        </p:grpSpPr>
        <p:sp>
          <p:nvSpPr>
            <p:cNvPr name="Freeform 3" id="3"/>
            <p:cNvSpPr/>
            <p:nvPr/>
          </p:nvSpPr>
          <p:spPr>
            <a:xfrm flipH="false" flipV="false" rot="0">
              <a:off x="0" y="0"/>
              <a:ext cx="286687" cy="3136478"/>
            </a:xfrm>
            <a:custGeom>
              <a:avLst/>
              <a:gdLst/>
              <a:ahLst/>
              <a:cxnLst/>
              <a:rect r="r" b="b" t="t" l="l"/>
              <a:pathLst>
                <a:path h="3136478" w="286687">
                  <a:moveTo>
                    <a:pt x="0" y="0"/>
                  </a:moveTo>
                  <a:lnTo>
                    <a:pt x="286687" y="0"/>
                  </a:lnTo>
                  <a:lnTo>
                    <a:pt x="286687" y="3136478"/>
                  </a:lnTo>
                  <a:lnTo>
                    <a:pt x="0" y="3136478"/>
                  </a:lnTo>
                  <a:close/>
                </a:path>
              </a:pathLst>
            </a:custGeom>
            <a:gradFill rotWithShape="true">
              <a:gsLst>
                <a:gs pos="0">
                  <a:srgbClr val="696969">
                    <a:alpha val="41040"/>
                  </a:srgbClr>
                </a:gs>
                <a:gs pos="33333">
                  <a:srgbClr val="B4B4B4">
                    <a:alpha val="47025"/>
                  </a:srgbClr>
                </a:gs>
                <a:gs pos="66667">
                  <a:srgbClr val="EEEEEE">
                    <a:alpha val="40185"/>
                  </a:srgbClr>
                </a:gs>
                <a:gs pos="100000">
                  <a:srgbClr val="FBFBFB">
                    <a:alpha val="12540"/>
                  </a:srgbClr>
                </a:gs>
              </a:gsLst>
              <a:lin ang="0"/>
            </a:gradFill>
            <a:ln cap="sq">
              <a:noFill/>
              <a:prstDash val="solid"/>
              <a:miter/>
            </a:ln>
          </p:spPr>
        </p:sp>
        <p:sp>
          <p:nvSpPr>
            <p:cNvPr name="TextBox 4" id="4"/>
            <p:cNvSpPr txBox="true"/>
            <p:nvPr/>
          </p:nvSpPr>
          <p:spPr>
            <a:xfrm>
              <a:off x="0" y="-19050"/>
              <a:ext cx="286687" cy="3155528"/>
            </a:xfrm>
            <a:prstGeom prst="rect">
              <a:avLst/>
            </a:prstGeom>
          </p:spPr>
          <p:txBody>
            <a:bodyPr anchor="ctr" rtlCol="false" tIns="50800" lIns="50800" bIns="50800" rIns="50800"/>
            <a:lstStyle/>
            <a:p>
              <a:pPr algn="ctr" marL="0" indent="0" lvl="0">
                <a:lnSpc>
                  <a:spcPts val="2859"/>
                </a:lnSpc>
                <a:spcBef>
                  <a:spcPct val="0"/>
                </a:spcBef>
              </a:pPr>
            </a:p>
          </p:txBody>
        </p:sp>
      </p:grpSp>
      <p:grpSp>
        <p:nvGrpSpPr>
          <p:cNvPr name="Group 5" id="5"/>
          <p:cNvGrpSpPr/>
          <p:nvPr/>
        </p:nvGrpSpPr>
        <p:grpSpPr>
          <a:xfrm rot="0">
            <a:off x="42918" y="0"/>
            <a:ext cx="8585708" cy="10287000"/>
            <a:chOff x="0" y="0"/>
            <a:chExt cx="8585708" cy="10287000"/>
          </a:xfrm>
        </p:grpSpPr>
        <p:sp>
          <p:nvSpPr>
            <p:cNvPr name="Freeform 6" id="6"/>
            <p:cNvSpPr/>
            <p:nvPr/>
          </p:nvSpPr>
          <p:spPr>
            <a:xfrm flipH="false" flipV="false" rot="0">
              <a:off x="0" y="0"/>
              <a:ext cx="8585708" cy="10287000"/>
            </a:xfrm>
            <a:custGeom>
              <a:avLst/>
              <a:gdLst/>
              <a:ahLst/>
              <a:cxnLst/>
              <a:rect r="r" b="b" t="t" l="l"/>
              <a:pathLst>
                <a:path h="10287000" w="8585708">
                  <a:moveTo>
                    <a:pt x="8585708" y="762"/>
                  </a:moveTo>
                  <a:cubicBezTo>
                    <a:pt x="8581644" y="20447"/>
                    <a:pt x="8577961" y="40132"/>
                    <a:pt x="8573515" y="59690"/>
                  </a:cubicBezTo>
                  <a:cubicBezTo>
                    <a:pt x="8478139" y="485521"/>
                    <a:pt x="8382635" y="911225"/>
                    <a:pt x="8287258" y="1337056"/>
                  </a:cubicBezTo>
                  <a:cubicBezTo>
                    <a:pt x="8146288" y="1966722"/>
                    <a:pt x="8005699" y="2596388"/>
                    <a:pt x="7864601" y="3225927"/>
                  </a:cubicBezTo>
                  <a:cubicBezTo>
                    <a:pt x="7691247" y="3999103"/>
                    <a:pt x="7517384" y="4772152"/>
                    <a:pt x="7344028" y="5545328"/>
                  </a:cubicBezTo>
                  <a:cubicBezTo>
                    <a:pt x="7194676" y="6211443"/>
                    <a:pt x="7045578" y="6877558"/>
                    <a:pt x="6896353" y="7543800"/>
                  </a:cubicBezTo>
                  <a:cubicBezTo>
                    <a:pt x="6765289" y="8129016"/>
                    <a:pt x="6634480" y="8714105"/>
                    <a:pt x="6503162" y="9299194"/>
                  </a:cubicBezTo>
                  <a:cubicBezTo>
                    <a:pt x="6429375" y="9628251"/>
                    <a:pt x="6354953" y="9957181"/>
                    <a:pt x="6280785" y="10286238"/>
                  </a:cubicBezTo>
                  <a:cubicBezTo>
                    <a:pt x="4199382" y="10286238"/>
                    <a:pt x="2118106" y="10286111"/>
                    <a:pt x="36830" y="10287000"/>
                  </a:cubicBezTo>
                  <a:cubicBezTo>
                    <a:pt x="6731" y="10287000"/>
                    <a:pt x="0" y="10280269"/>
                    <a:pt x="0" y="10250043"/>
                  </a:cubicBezTo>
                  <a:cubicBezTo>
                    <a:pt x="762" y="6845681"/>
                    <a:pt x="762" y="3441319"/>
                    <a:pt x="0" y="36957"/>
                  </a:cubicBezTo>
                  <a:cubicBezTo>
                    <a:pt x="0" y="6731"/>
                    <a:pt x="6731" y="0"/>
                    <a:pt x="36830" y="0"/>
                  </a:cubicBezTo>
                  <a:cubicBezTo>
                    <a:pt x="2886456" y="762"/>
                    <a:pt x="5736082" y="762"/>
                    <a:pt x="8585708" y="762"/>
                  </a:cubicBezTo>
                  <a:close/>
                </a:path>
              </a:pathLst>
            </a:custGeom>
            <a:blipFill>
              <a:blip r:embed="rId2">
                <a:alphaModFix amt="50000"/>
              </a:blip>
              <a:stretch>
                <a:fillRect l="-3916" t="0" r="-3916" b="0"/>
              </a:stretch>
            </a:blipFill>
          </p:spPr>
        </p:sp>
      </p:grpSp>
      <p:grpSp>
        <p:nvGrpSpPr>
          <p:cNvPr name="Group 7" id="7"/>
          <p:cNvGrpSpPr/>
          <p:nvPr/>
        </p:nvGrpSpPr>
        <p:grpSpPr>
          <a:xfrm rot="0">
            <a:off x="5683558" y="984829"/>
            <a:ext cx="9870338" cy="8273471"/>
            <a:chOff x="0" y="0"/>
            <a:chExt cx="2599595" cy="2179021"/>
          </a:xfrm>
        </p:grpSpPr>
        <p:sp>
          <p:nvSpPr>
            <p:cNvPr name="Freeform 8" id="8"/>
            <p:cNvSpPr/>
            <p:nvPr/>
          </p:nvSpPr>
          <p:spPr>
            <a:xfrm flipH="false" flipV="false" rot="0">
              <a:off x="0" y="0"/>
              <a:ext cx="2599595" cy="2179021"/>
            </a:xfrm>
            <a:custGeom>
              <a:avLst/>
              <a:gdLst/>
              <a:ahLst/>
              <a:cxnLst/>
              <a:rect r="r" b="b" t="t" l="l"/>
              <a:pathLst>
                <a:path h="2179021" w="2599595">
                  <a:moveTo>
                    <a:pt x="20393" y="0"/>
                  </a:moveTo>
                  <a:lnTo>
                    <a:pt x="2579202" y="0"/>
                  </a:lnTo>
                  <a:cubicBezTo>
                    <a:pt x="2584610" y="0"/>
                    <a:pt x="2589798" y="2149"/>
                    <a:pt x="2593622" y="5973"/>
                  </a:cubicBezTo>
                  <a:cubicBezTo>
                    <a:pt x="2597447" y="9798"/>
                    <a:pt x="2599595" y="14985"/>
                    <a:pt x="2599595" y="20393"/>
                  </a:cubicBezTo>
                  <a:lnTo>
                    <a:pt x="2599595" y="2158628"/>
                  </a:lnTo>
                  <a:cubicBezTo>
                    <a:pt x="2599595" y="2164037"/>
                    <a:pt x="2597447" y="2169224"/>
                    <a:pt x="2593622" y="2173048"/>
                  </a:cubicBezTo>
                  <a:cubicBezTo>
                    <a:pt x="2589798" y="2176873"/>
                    <a:pt x="2584610" y="2179021"/>
                    <a:pt x="2579202" y="2179021"/>
                  </a:cubicBezTo>
                  <a:lnTo>
                    <a:pt x="20393" y="2179021"/>
                  </a:lnTo>
                  <a:cubicBezTo>
                    <a:pt x="14985" y="2179021"/>
                    <a:pt x="9798" y="2176873"/>
                    <a:pt x="5973" y="2173048"/>
                  </a:cubicBezTo>
                  <a:cubicBezTo>
                    <a:pt x="2149" y="2169224"/>
                    <a:pt x="0" y="2164037"/>
                    <a:pt x="0" y="2158628"/>
                  </a:cubicBezTo>
                  <a:lnTo>
                    <a:pt x="0" y="20393"/>
                  </a:lnTo>
                  <a:cubicBezTo>
                    <a:pt x="0" y="14985"/>
                    <a:pt x="2149" y="9798"/>
                    <a:pt x="5973" y="5973"/>
                  </a:cubicBezTo>
                  <a:cubicBezTo>
                    <a:pt x="9798" y="2149"/>
                    <a:pt x="14985" y="0"/>
                    <a:pt x="20393" y="0"/>
                  </a:cubicBezTo>
                  <a:close/>
                </a:path>
              </a:pathLst>
            </a:custGeom>
            <a:solidFill>
              <a:srgbClr val="FFFBFB">
                <a:alpha val="58824"/>
              </a:srgbClr>
            </a:solidFill>
            <a:ln w="38100" cap="rnd">
              <a:solidFill>
                <a:srgbClr val="000000">
                  <a:alpha val="58824"/>
                </a:srgbClr>
              </a:solidFill>
              <a:prstDash val="solid"/>
              <a:round/>
            </a:ln>
          </p:spPr>
        </p:sp>
        <p:sp>
          <p:nvSpPr>
            <p:cNvPr name="TextBox 9" id="9"/>
            <p:cNvSpPr txBox="true"/>
            <p:nvPr/>
          </p:nvSpPr>
          <p:spPr>
            <a:xfrm>
              <a:off x="0" y="-19050"/>
              <a:ext cx="2599595" cy="2198071"/>
            </a:xfrm>
            <a:prstGeom prst="rect">
              <a:avLst/>
            </a:prstGeom>
          </p:spPr>
          <p:txBody>
            <a:bodyPr anchor="ctr" rtlCol="false" tIns="50800" lIns="50800" bIns="50800" rIns="50800"/>
            <a:lstStyle/>
            <a:p>
              <a:pPr algn="ctr">
                <a:lnSpc>
                  <a:spcPts val="2859"/>
                </a:lnSpc>
              </a:pPr>
            </a:p>
          </p:txBody>
        </p:sp>
      </p:grpSp>
      <p:grpSp>
        <p:nvGrpSpPr>
          <p:cNvPr name="Group 10" id="10"/>
          <p:cNvGrpSpPr>
            <a:grpSpLocks noChangeAspect="true"/>
          </p:cNvGrpSpPr>
          <p:nvPr/>
        </p:nvGrpSpPr>
        <p:grpSpPr>
          <a:xfrm rot="0">
            <a:off x="6997161" y="3100177"/>
            <a:ext cx="2706695" cy="2696122"/>
            <a:chOff x="0" y="0"/>
            <a:chExt cx="6502400" cy="6477000"/>
          </a:xfrm>
        </p:grpSpPr>
        <p:sp>
          <p:nvSpPr>
            <p:cNvPr name="Freeform 11" id="11"/>
            <p:cNvSpPr/>
            <p:nvPr/>
          </p:nvSpPr>
          <p:spPr>
            <a:xfrm flipH="false" flipV="false" rot="0">
              <a:off x="116940" y="124149"/>
              <a:ext cx="6262195" cy="6234315"/>
            </a:xfrm>
            <a:custGeom>
              <a:avLst/>
              <a:gdLst/>
              <a:ahLst/>
              <a:cxnLst/>
              <a:rect r="r" b="b" t="t" l="l"/>
              <a:pathLst>
                <a:path h="6234315" w="6262195">
                  <a:moveTo>
                    <a:pt x="3131098" y="32"/>
                  </a:moveTo>
                  <a:cubicBezTo>
                    <a:pt x="2014135" y="-4964"/>
                    <a:pt x="979875" y="588062"/>
                    <a:pt x="419947" y="1554557"/>
                  </a:cubicBezTo>
                  <a:cubicBezTo>
                    <a:pt x="-139982" y="2521051"/>
                    <a:pt x="-139982" y="3713264"/>
                    <a:pt x="419947" y="4679759"/>
                  </a:cubicBezTo>
                  <a:cubicBezTo>
                    <a:pt x="979875" y="5646253"/>
                    <a:pt x="2014135" y="6239279"/>
                    <a:pt x="3131098" y="6234284"/>
                  </a:cubicBezTo>
                  <a:cubicBezTo>
                    <a:pt x="4248061" y="6239279"/>
                    <a:pt x="5282321" y="5646253"/>
                    <a:pt x="5842249" y="4679759"/>
                  </a:cubicBezTo>
                  <a:cubicBezTo>
                    <a:pt x="6402178" y="3713265"/>
                    <a:pt x="6402178" y="2521051"/>
                    <a:pt x="5842249" y="1554557"/>
                  </a:cubicBezTo>
                  <a:cubicBezTo>
                    <a:pt x="5282321" y="588063"/>
                    <a:pt x="4248061" y="-4963"/>
                    <a:pt x="3131098" y="32"/>
                  </a:cubicBezTo>
                  <a:close/>
                </a:path>
              </a:pathLst>
            </a:custGeom>
            <a:blipFill>
              <a:blip r:embed="rId3"/>
              <a:stretch>
                <a:fillRect l="-8251" t="0" r="-10125" b="0"/>
              </a:stretch>
            </a:blipFill>
          </p:spPr>
        </p:sp>
        <p:sp>
          <p:nvSpPr>
            <p:cNvPr name="Freeform 12" id="12"/>
            <p:cNvSpPr/>
            <p:nvPr/>
          </p:nvSpPr>
          <p:spPr>
            <a:xfrm flipH="false" flipV="false" rot="0">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040506"/>
            </a:solidFill>
          </p:spPr>
        </p:sp>
      </p:grpSp>
      <p:sp>
        <p:nvSpPr>
          <p:cNvPr name="Freeform 13" id="13"/>
          <p:cNvSpPr/>
          <p:nvPr/>
        </p:nvSpPr>
        <p:spPr>
          <a:xfrm flipH="false" flipV="false" rot="0">
            <a:off x="9915711" y="4070929"/>
            <a:ext cx="399176" cy="399176"/>
          </a:xfrm>
          <a:custGeom>
            <a:avLst/>
            <a:gdLst/>
            <a:ahLst/>
            <a:cxnLst/>
            <a:rect r="r" b="b" t="t" l="l"/>
            <a:pathLst>
              <a:path h="399176" w="399176">
                <a:moveTo>
                  <a:pt x="0" y="0"/>
                </a:moveTo>
                <a:lnTo>
                  <a:pt x="399176" y="0"/>
                </a:lnTo>
                <a:lnTo>
                  <a:pt x="399176" y="399175"/>
                </a:lnTo>
                <a:lnTo>
                  <a:pt x="0" y="3991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9915711" y="4631511"/>
            <a:ext cx="399176" cy="399176"/>
          </a:xfrm>
          <a:custGeom>
            <a:avLst/>
            <a:gdLst/>
            <a:ahLst/>
            <a:cxnLst/>
            <a:rect r="r" b="b" t="t" l="l"/>
            <a:pathLst>
              <a:path h="399176" w="399176">
                <a:moveTo>
                  <a:pt x="0" y="0"/>
                </a:moveTo>
                <a:lnTo>
                  <a:pt x="399176" y="0"/>
                </a:lnTo>
                <a:lnTo>
                  <a:pt x="399176" y="399175"/>
                </a:lnTo>
                <a:lnTo>
                  <a:pt x="0" y="3991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5" id="15"/>
          <p:cNvGrpSpPr>
            <a:grpSpLocks noChangeAspect="true"/>
          </p:cNvGrpSpPr>
          <p:nvPr/>
        </p:nvGrpSpPr>
        <p:grpSpPr>
          <a:xfrm rot="0">
            <a:off x="6997161" y="5931316"/>
            <a:ext cx="2706695" cy="2696122"/>
            <a:chOff x="0" y="0"/>
            <a:chExt cx="6502400" cy="6477000"/>
          </a:xfrm>
        </p:grpSpPr>
        <p:sp>
          <p:nvSpPr>
            <p:cNvPr name="Freeform 16" id="16"/>
            <p:cNvSpPr/>
            <p:nvPr/>
          </p:nvSpPr>
          <p:spPr>
            <a:xfrm flipH="false" flipV="false" rot="0">
              <a:off x="116940" y="124149"/>
              <a:ext cx="6262195" cy="6234315"/>
            </a:xfrm>
            <a:custGeom>
              <a:avLst/>
              <a:gdLst/>
              <a:ahLst/>
              <a:cxnLst/>
              <a:rect r="r" b="b" t="t" l="l"/>
              <a:pathLst>
                <a:path h="6234315" w="6262195">
                  <a:moveTo>
                    <a:pt x="3131098" y="32"/>
                  </a:moveTo>
                  <a:cubicBezTo>
                    <a:pt x="2014135" y="-4964"/>
                    <a:pt x="979875" y="588062"/>
                    <a:pt x="419947" y="1554557"/>
                  </a:cubicBezTo>
                  <a:cubicBezTo>
                    <a:pt x="-139982" y="2521051"/>
                    <a:pt x="-139982" y="3713264"/>
                    <a:pt x="419947" y="4679759"/>
                  </a:cubicBezTo>
                  <a:cubicBezTo>
                    <a:pt x="979875" y="5646253"/>
                    <a:pt x="2014135" y="6239279"/>
                    <a:pt x="3131098" y="6234284"/>
                  </a:cubicBezTo>
                  <a:cubicBezTo>
                    <a:pt x="4248061" y="6239279"/>
                    <a:pt x="5282321" y="5646253"/>
                    <a:pt x="5842249" y="4679759"/>
                  </a:cubicBezTo>
                  <a:cubicBezTo>
                    <a:pt x="6402178" y="3713265"/>
                    <a:pt x="6402178" y="2521051"/>
                    <a:pt x="5842249" y="1554557"/>
                  </a:cubicBezTo>
                  <a:cubicBezTo>
                    <a:pt x="5282321" y="588063"/>
                    <a:pt x="4248061" y="-4963"/>
                    <a:pt x="3131098" y="32"/>
                  </a:cubicBezTo>
                  <a:close/>
                </a:path>
              </a:pathLst>
            </a:custGeom>
            <a:blipFill>
              <a:blip r:embed="rId8"/>
              <a:stretch>
                <a:fillRect l="-1057" t="0" r="-1057" b="-53333"/>
              </a:stretch>
            </a:blipFill>
          </p:spPr>
        </p:sp>
        <p:sp>
          <p:nvSpPr>
            <p:cNvPr name="Freeform 17" id="17"/>
            <p:cNvSpPr/>
            <p:nvPr/>
          </p:nvSpPr>
          <p:spPr>
            <a:xfrm flipH="false" flipV="false" rot="0">
              <a:off x="73038" y="66269"/>
              <a:ext cx="6350000" cy="6349987"/>
            </a:xfrm>
            <a:custGeom>
              <a:avLst/>
              <a:gdLst/>
              <a:ahLst/>
              <a:cxnLst/>
              <a:rect r="r" b="b" t="t" l="l"/>
              <a:pathLst>
                <a:path h="6349987" w="6350000">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040506"/>
            </a:solidFill>
          </p:spPr>
        </p:sp>
      </p:grpSp>
      <p:sp>
        <p:nvSpPr>
          <p:cNvPr name="Freeform 18" id="18"/>
          <p:cNvSpPr/>
          <p:nvPr/>
        </p:nvSpPr>
        <p:spPr>
          <a:xfrm flipH="false" flipV="false" rot="0">
            <a:off x="9915711" y="7079789"/>
            <a:ext cx="399176" cy="399176"/>
          </a:xfrm>
          <a:custGeom>
            <a:avLst/>
            <a:gdLst/>
            <a:ahLst/>
            <a:cxnLst/>
            <a:rect r="r" b="b" t="t" l="l"/>
            <a:pathLst>
              <a:path h="399176" w="399176">
                <a:moveTo>
                  <a:pt x="0" y="0"/>
                </a:moveTo>
                <a:lnTo>
                  <a:pt x="399176" y="0"/>
                </a:lnTo>
                <a:lnTo>
                  <a:pt x="399176" y="399176"/>
                </a:lnTo>
                <a:lnTo>
                  <a:pt x="0" y="39917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9" id="19"/>
          <p:cNvSpPr/>
          <p:nvPr/>
        </p:nvSpPr>
        <p:spPr>
          <a:xfrm flipH="false" flipV="false" rot="0">
            <a:off x="9915711" y="7640372"/>
            <a:ext cx="399176" cy="399176"/>
          </a:xfrm>
          <a:custGeom>
            <a:avLst/>
            <a:gdLst/>
            <a:ahLst/>
            <a:cxnLst/>
            <a:rect r="r" b="b" t="t" l="l"/>
            <a:pathLst>
              <a:path h="399176" w="399176">
                <a:moveTo>
                  <a:pt x="0" y="0"/>
                </a:moveTo>
                <a:lnTo>
                  <a:pt x="399176" y="0"/>
                </a:lnTo>
                <a:lnTo>
                  <a:pt x="399176" y="399175"/>
                </a:lnTo>
                <a:lnTo>
                  <a:pt x="0" y="3991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0" id="20"/>
          <p:cNvSpPr txBox="true"/>
          <p:nvPr/>
        </p:nvSpPr>
        <p:spPr>
          <a:xfrm rot="0">
            <a:off x="9915711" y="3054138"/>
            <a:ext cx="3646159" cy="398891"/>
          </a:xfrm>
          <a:prstGeom prst="rect">
            <a:avLst/>
          </a:prstGeom>
        </p:spPr>
        <p:txBody>
          <a:bodyPr anchor="t" rtlCol="false" tIns="0" lIns="0" bIns="0" rIns="0">
            <a:spAutoFit/>
          </a:bodyPr>
          <a:lstStyle/>
          <a:p>
            <a:pPr algn="l">
              <a:lnSpc>
                <a:spcPts val="3358"/>
              </a:lnSpc>
            </a:pPr>
            <a:r>
              <a:rPr lang="en-US" sz="2416" spc="-48" b="true">
                <a:solidFill>
                  <a:srgbClr val="010101"/>
                </a:solidFill>
                <a:latin typeface="Montserrat Bold"/>
                <a:ea typeface="Montserrat Bold"/>
                <a:cs typeface="Montserrat Bold"/>
                <a:sym typeface="Montserrat Bold"/>
              </a:rPr>
              <a:t>Matthew K Howard</a:t>
            </a:r>
          </a:p>
        </p:txBody>
      </p:sp>
      <p:sp>
        <p:nvSpPr>
          <p:cNvPr name="TextBox 21" id="21"/>
          <p:cNvSpPr txBox="true"/>
          <p:nvPr/>
        </p:nvSpPr>
        <p:spPr>
          <a:xfrm rot="0">
            <a:off x="9942142" y="3561912"/>
            <a:ext cx="4868143" cy="337566"/>
          </a:xfrm>
          <a:prstGeom prst="rect">
            <a:avLst/>
          </a:prstGeom>
        </p:spPr>
        <p:txBody>
          <a:bodyPr anchor="t" rtlCol="false" tIns="0" lIns="0" bIns="0" rIns="0">
            <a:spAutoFit/>
          </a:bodyPr>
          <a:lstStyle/>
          <a:p>
            <a:pPr algn="l">
              <a:lnSpc>
                <a:spcPts val="2731"/>
              </a:lnSpc>
            </a:pPr>
            <a:r>
              <a:rPr lang="en-US" sz="2053" spc="16">
                <a:solidFill>
                  <a:srgbClr val="010101"/>
                </a:solidFill>
                <a:latin typeface="Montserrat"/>
                <a:ea typeface="Montserrat"/>
                <a:cs typeface="Montserrat"/>
                <a:sym typeface="Montserrat"/>
              </a:rPr>
              <a:t>Cranston FD, IAFF PEP Instructor</a:t>
            </a:r>
          </a:p>
        </p:txBody>
      </p:sp>
      <p:sp>
        <p:nvSpPr>
          <p:cNvPr name="TextBox 22" id="22"/>
          <p:cNvSpPr txBox="true"/>
          <p:nvPr/>
        </p:nvSpPr>
        <p:spPr>
          <a:xfrm rot="0">
            <a:off x="10452233" y="4602936"/>
            <a:ext cx="3788059" cy="343214"/>
          </a:xfrm>
          <a:prstGeom prst="rect">
            <a:avLst/>
          </a:prstGeom>
        </p:spPr>
        <p:txBody>
          <a:bodyPr anchor="t" rtlCol="false" tIns="0" lIns="0" bIns="0" rIns="0">
            <a:spAutoFit/>
          </a:bodyPr>
          <a:lstStyle/>
          <a:p>
            <a:pPr algn="l" marL="0" indent="0" lvl="0">
              <a:lnSpc>
                <a:spcPts val="2856"/>
              </a:lnSpc>
              <a:spcBef>
                <a:spcPct val="0"/>
              </a:spcBef>
            </a:pPr>
            <a:r>
              <a:rPr lang="en-US" sz="2069">
                <a:solidFill>
                  <a:srgbClr val="000000"/>
                </a:solidFill>
                <a:latin typeface="Montserrat"/>
                <a:ea typeface="Montserrat"/>
                <a:cs typeface="Montserrat"/>
                <a:sym typeface="Montserrat"/>
              </a:rPr>
              <a:t>mhoward0736@gmail.com</a:t>
            </a:r>
          </a:p>
        </p:txBody>
      </p:sp>
      <p:sp>
        <p:nvSpPr>
          <p:cNvPr name="TextBox 23" id="23"/>
          <p:cNvSpPr txBox="true"/>
          <p:nvPr/>
        </p:nvSpPr>
        <p:spPr>
          <a:xfrm rot="0">
            <a:off x="10452233" y="4082534"/>
            <a:ext cx="3559508" cy="343214"/>
          </a:xfrm>
          <a:prstGeom prst="rect">
            <a:avLst/>
          </a:prstGeom>
        </p:spPr>
        <p:txBody>
          <a:bodyPr anchor="t" rtlCol="false" tIns="0" lIns="0" bIns="0" rIns="0">
            <a:spAutoFit/>
          </a:bodyPr>
          <a:lstStyle/>
          <a:p>
            <a:pPr algn="l" marL="0" indent="0" lvl="0">
              <a:lnSpc>
                <a:spcPts val="2856"/>
              </a:lnSpc>
              <a:spcBef>
                <a:spcPct val="0"/>
              </a:spcBef>
            </a:pPr>
            <a:r>
              <a:rPr lang="en-US" sz="2069">
                <a:solidFill>
                  <a:srgbClr val="000000"/>
                </a:solidFill>
                <a:latin typeface="Montserrat"/>
                <a:ea typeface="Montserrat"/>
                <a:cs typeface="Montserrat"/>
                <a:sym typeface="Montserrat"/>
              </a:rPr>
              <a:t>401-248-8743</a:t>
            </a:r>
          </a:p>
        </p:txBody>
      </p:sp>
      <p:sp>
        <p:nvSpPr>
          <p:cNvPr name="TextBox 24" id="24"/>
          <p:cNvSpPr txBox="true"/>
          <p:nvPr/>
        </p:nvSpPr>
        <p:spPr>
          <a:xfrm rot="0">
            <a:off x="9915711" y="5758199"/>
            <a:ext cx="5152927" cy="817991"/>
          </a:xfrm>
          <a:prstGeom prst="rect">
            <a:avLst/>
          </a:prstGeom>
        </p:spPr>
        <p:txBody>
          <a:bodyPr anchor="t" rtlCol="false" tIns="0" lIns="0" bIns="0" rIns="0">
            <a:spAutoFit/>
          </a:bodyPr>
          <a:lstStyle/>
          <a:p>
            <a:pPr algn="l">
              <a:lnSpc>
                <a:spcPts val="3358"/>
              </a:lnSpc>
            </a:pPr>
            <a:r>
              <a:rPr lang="en-US" sz="2416" b="true">
                <a:solidFill>
                  <a:srgbClr val="010101"/>
                </a:solidFill>
                <a:latin typeface="Montserrat Bold"/>
                <a:ea typeface="Montserrat Bold"/>
                <a:cs typeface="Montserrat Bold"/>
                <a:sym typeface="Montserrat Bold"/>
              </a:rPr>
              <a:t>Jennifer Weaver, MA CAGS CRC LMHC</a:t>
            </a:r>
          </a:p>
        </p:txBody>
      </p:sp>
      <p:sp>
        <p:nvSpPr>
          <p:cNvPr name="TextBox 25" id="25"/>
          <p:cNvSpPr txBox="true"/>
          <p:nvPr/>
        </p:nvSpPr>
        <p:spPr>
          <a:xfrm rot="0">
            <a:off x="9942142" y="6570773"/>
            <a:ext cx="5126496" cy="337566"/>
          </a:xfrm>
          <a:prstGeom prst="rect">
            <a:avLst/>
          </a:prstGeom>
        </p:spPr>
        <p:txBody>
          <a:bodyPr anchor="t" rtlCol="false" tIns="0" lIns="0" bIns="0" rIns="0">
            <a:spAutoFit/>
          </a:bodyPr>
          <a:lstStyle/>
          <a:p>
            <a:pPr algn="l">
              <a:lnSpc>
                <a:spcPts val="2731"/>
              </a:lnSpc>
            </a:pPr>
            <a:r>
              <a:rPr lang="en-US" sz="2053" spc="16">
                <a:solidFill>
                  <a:srgbClr val="010101"/>
                </a:solidFill>
                <a:latin typeface="Montserrat"/>
                <a:ea typeface="Montserrat"/>
                <a:cs typeface="Montserrat"/>
                <a:sym typeface="Montserrat"/>
              </a:rPr>
              <a:t>Psychotherapist, Polaris Counseling</a:t>
            </a:r>
          </a:p>
        </p:txBody>
      </p:sp>
      <p:sp>
        <p:nvSpPr>
          <p:cNvPr name="TextBox 26" id="26"/>
          <p:cNvSpPr txBox="true"/>
          <p:nvPr/>
        </p:nvSpPr>
        <p:spPr>
          <a:xfrm rot="0">
            <a:off x="10452233" y="7611797"/>
            <a:ext cx="3788059" cy="343214"/>
          </a:xfrm>
          <a:prstGeom prst="rect">
            <a:avLst/>
          </a:prstGeom>
        </p:spPr>
        <p:txBody>
          <a:bodyPr anchor="t" rtlCol="false" tIns="0" lIns="0" bIns="0" rIns="0">
            <a:spAutoFit/>
          </a:bodyPr>
          <a:lstStyle/>
          <a:p>
            <a:pPr algn="l" marL="0" indent="0" lvl="0">
              <a:lnSpc>
                <a:spcPts val="2856"/>
              </a:lnSpc>
              <a:spcBef>
                <a:spcPct val="0"/>
              </a:spcBef>
            </a:pPr>
            <a:r>
              <a:rPr lang="en-US" sz="2069">
                <a:solidFill>
                  <a:srgbClr val="000000"/>
                </a:solidFill>
                <a:latin typeface="Montserrat"/>
                <a:ea typeface="Montserrat"/>
                <a:cs typeface="Montserrat"/>
                <a:sym typeface="Montserrat"/>
              </a:rPr>
              <a:t>jennifer@polarisri.com</a:t>
            </a:r>
          </a:p>
        </p:txBody>
      </p:sp>
      <p:sp>
        <p:nvSpPr>
          <p:cNvPr name="TextBox 27" id="27"/>
          <p:cNvSpPr txBox="true"/>
          <p:nvPr/>
        </p:nvSpPr>
        <p:spPr>
          <a:xfrm rot="0">
            <a:off x="10452233" y="7091394"/>
            <a:ext cx="3559508" cy="343214"/>
          </a:xfrm>
          <a:prstGeom prst="rect">
            <a:avLst/>
          </a:prstGeom>
        </p:spPr>
        <p:txBody>
          <a:bodyPr anchor="t" rtlCol="false" tIns="0" lIns="0" bIns="0" rIns="0">
            <a:spAutoFit/>
          </a:bodyPr>
          <a:lstStyle/>
          <a:p>
            <a:pPr algn="l" marL="0" indent="0" lvl="0">
              <a:lnSpc>
                <a:spcPts val="2856"/>
              </a:lnSpc>
              <a:spcBef>
                <a:spcPct val="0"/>
              </a:spcBef>
            </a:pPr>
            <a:r>
              <a:rPr lang="en-US" sz="2069">
                <a:solidFill>
                  <a:srgbClr val="000000"/>
                </a:solidFill>
                <a:latin typeface="Montserrat"/>
                <a:ea typeface="Montserrat"/>
                <a:cs typeface="Montserrat"/>
                <a:sym typeface="Montserrat"/>
              </a:rPr>
              <a:t>401-305-0045</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2F4F5"/>
        </a:solidFill>
      </p:bgPr>
    </p:bg>
    <p:spTree>
      <p:nvGrpSpPr>
        <p:cNvPr id="1" name=""/>
        <p:cNvGrpSpPr/>
        <p:nvPr/>
      </p:nvGrpSpPr>
      <p:grpSpPr>
        <a:xfrm>
          <a:off x="0" y="0"/>
          <a:ext cx="0" cy="0"/>
          <a:chOff x="0" y="0"/>
          <a:chExt cx="0" cy="0"/>
        </a:xfrm>
      </p:grpSpPr>
      <p:sp>
        <p:nvSpPr>
          <p:cNvPr name="Freeform 2" id="2"/>
          <p:cNvSpPr/>
          <p:nvPr/>
        </p:nvSpPr>
        <p:spPr>
          <a:xfrm flipH="false" flipV="false" rot="0">
            <a:off x="6350590" y="2350090"/>
            <a:ext cx="5586821" cy="5586821"/>
          </a:xfrm>
          <a:custGeom>
            <a:avLst/>
            <a:gdLst/>
            <a:ahLst/>
            <a:cxnLst/>
            <a:rect r="r" b="b" t="t" l="l"/>
            <a:pathLst>
              <a:path h="5586821" w="5586821">
                <a:moveTo>
                  <a:pt x="0" y="0"/>
                </a:moveTo>
                <a:lnTo>
                  <a:pt x="5586820" y="0"/>
                </a:lnTo>
                <a:lnTo>
                  <a:pt x="5586820" y="5586820"/>
                </a:lnTo>
                <a:lnTo>
                  <a:pt x="0" y="5586820"/>
                </a:lnTo>
                <a:lnTo>
                  <a:pt x="0" y="0"/>
                </a:lnTo>
                <a:close/>
              </a:path>
            </a:pathLst>
          </a:custGeom>
          <a:blipFill>
            <a:blip r:embed="rId2"/>
            <a:stretch>
              <a:fillRect l="0" t="0" r="0" b="0"/>
            </a:stretch>
          </a:blipFill>
        </p:spPr>
      </p:sp>
      <p:sp>
        <p:nvSpPr>
          <p:cNvPr name="Freeform 3" id="3"/>
          <p:cNvSpPr/>
          <p:nvPr/>
        </p:nvSpPr>
        <p:spPr>
          <a:xfrm flipH="false" flipV="false" rot="0">
            <a:off x="258539" y="7769682"/>
            <a:ext cx="2095493" cy="2095493"/>
          </a:xfrm>
          <a:custGeom>
            <a:avLst/>
            <a:gdLst/>
            <a:ahLst/>
            <a:cxnLst/>
            <a:rect r="r" b="b" t="t" l="l"/>
            <a:pathLst>
              <a:path h="2095493" w="2095493">
                <a:moveTo>
                  <a:pt x="0" y="0"/>
                </a:moveTo>
                <a:lnTo>
                  <a:pt x="2095493" y="0"/>
                </a:lnTo>
                <a:lnTo>
                  <a:pt x="2095493" y="2095493"/>
                </a:lnTo>
                <a:lnTo>
                  <a:pt x="0" y="2095493"/>
                </a:lnTo>
                <a:lnTo>
                  <a:pt x="0" y="0"/>
                </a:lnTo>
                <a:close/>
              </a:path>
            </a:pathLst>
          </a:custGeom>
          <a:blipFill>
            <a:blip r:embed="rId3"/>
            <a:stretch>
              <a:fillRect l="0" t="0" r="0" b="0"/>
            </a:stretch>
          </a:blipFill>
        </p:spPr>
      </p:sp>
      <p:sp>
        <p:nvSpPr>
          <p:cNvPr name="Freeform 4" id="4"/>
          <p:cNvSpPr/>
          <p:nvPr/>
        </p:nvSpPr>
        <p:spPr>
          <a:xfrm flipH="false" flipV="false" rot="0">
            <a:off x="2736494" y="7769682"/>
            <a:ext cx="2092583" cy="2095493"/>
          </a:xfrm>
          <a:custGeom>
            <a:avLst/>
            <a:gdLst/>
            <a:ahLst/>
            <a:cxnLst/>
            <a:rect r="r" b="b" t="t" l="l"/>
            <a:pathLst>
              <a:path h="2095493" w="2092583">
                <a:moveTo>
                  <a:pt x="0" y="0"/>
                </a:moveTo>
                <a:lnTo>
                  <a:pt x="2092583" y="0"/>
                </a:lnTo>
                <a:lnTo>
                  <a:pt x="2092583" y="2095493"/>
                </a:lnTo>
                <a:lnTo>
                  <a:pt x="0" y="2095493"/>
                </a:lnTo>
                <a:lnTo>
                  <a:pt x="0" y="0"/>
                </a:lnTo>
                <a:close/>
              </a:path>
            </a:pathLst>
          </a:custGeom>
          <a:blipFill>
            <a:blip r:embed="rId4"/>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DAHT5BEpj6A</dc:identifier>
  <dcterms:modified xsi:type="dcterms:W3CDTF">2011-08-01T06:04:30Z</dcterms:modified>
  <cp:revision>1</cp:revision>
  <dc:title>Copy of From the Brain to the Backstep</dc:title>
</cp:coreProperties>
</file>